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sldIdLst>
    <p:sldId id="256" r:id="rId2"/>
    <p:sldId id="257" r:id="rId3"/>
    <p:sldId id="258" r:id="rId4"/>
    <p:sldId id="259" r:id="rId5"/>
    <p:sldId id="261" r:id="rId6"/>
    <p:sldId id="262" r:id="rId7"/>
    <p:sldId id="263" r:id="rId8"/>
    <p:sldId id="264" r:id="rId9"/>
    <p:sldId id="260" r:id="rId10"/>
    <p:sldId id="265" r:id="rId11"/>
    <p:sldId id="266" r:id="rId12"/>
    <p:sldId id="268" r:id="rId13"/>
    <p:sldId id="267" r:id="rId14"/>
    <p:sldId id="269" r:id="rId15"/>
    <p:sldId id="270" r:id="rId16"/>
    <p:sldId id="271" r:id="rId17"/>
    <p:sldId id="272" r:id="rId18"/>
    <p:sldId id="274" r:id="rId19"/>
    <p:sldId id="273" r:id="rId20"/>
    <p:sldId id="275" r:id="rId21"/>
    <p:sldId id="276" r:id="rId22"/>
    <p:sldId id="277" r:id="rId23"/>
    <p:sldId id="284" r:id="rId24"/>
    <p:sldId id="285" r:id="rId25"/>
    <p:sldId id="286" r:id="rId26"/>
    <p:sldId id="287" r:id="rId27"/>
    <p:sldId id="289" r:id="rId28"/>
    <p:sldId id="290" r:id="rId29"/>
    <p:sldId id="291" r:id="rId30"/>
    <p:sldId id="292" r:id="rId31"/>
    <p:sldId id="293" r:id="rId32"/>
    <p:sldId id="294" r:id="rId33"/>
    <p:sldId id="295" r:id="rId34"/>
    <p:sldId id="296" r:id="rId35"/>
    <p:sldId id="297" r:id="rId36"/>
    <p:sldId id="298" r:id="rId37"/>
    <p:sldId id="303" r:id="rId38"/>
    <p:sldId id="304" r:id="rId39"/>
    <p:sldId id="278" r:id="rId40"/>
    <p:sldId id="279" r:id="rId41"/>
    <p:sldId id="280" r:id="rId42"/>
    <p:sldId id="281" r:id="rId43"/>
    <p:sldId id="283" r:id="rId44"/>
    <p:sldId id="299" r:id="rId45"/>
    <p:sldId id="300" r:id="rId46"/>
    <p:sldId id="301" r:id="rId47"/>
    <p:sldId id="302" r:id="rId48"/>
    <p:sldId id="306" r:id="rId49"/>
    <p:sldId id="305" r:id="rId50"/>
    <p:sldId id="308" r:id="rId51"/>
    <p:sldId id="307" r:id="rId52"/>
    <p:sldId id="309" r:id="rId53"/>
    <p:sldId id="310" r:id="rId54"/>
    <p:sldId id="31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6" y="-72"/>
      </p:cViewPr>
      <p:guideLst>
        <p:guide orient="horz" pos="2160"/>
        <p:guide pos="2880"/>
      </p:guideLst>
    </p:cSldViewPr>
  </p:slideViewPr>
  <p:notesTextViewPr>
    <p:cViewPr>
      <p:scale>
        <a:sx n="1" d="1"/>
        <a:sy n="1" d="1"/>
      </p:scale>
      <p:origin x="0" y="0"/>
    </p:cViewPr>
  </p:notesTextViewPr>
  <p:sorterViewPr>
    <p:cViewPr>
      <p:scale>
        <a:sx n="100" d="100"/>
        <a:sy n="100" d="100"/>
      </p:scale>
      <p:origin x="0" y="53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0B61C2-DFF0-4D46-8621-83FA7F59949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8476789F-F812-4661-9D1A-026888D5B613}">
      <dgm:prSet phldrT="[Text]"/>
      <dgm:spPr/>
      <dgm:t>
        <a:bodyPr/>
        <a:lstStyle/>
        <a:p>
          <a:r>
            <a:rPr lang="en-US" dirty="0" smtClean="0"/>
            <a:t>TLC Graduates (Certificate)</a:t>
          </a:r>
          <a:endParaRPr lang="en-US" dirty="0"/>
        </a:p>
      </dgm:t>
    </dgm:pt>
    <dgm:pt modelId="{BFB6BB21-71E3-4827-8777-3D945865B76B}" type="parTrans" cxnId="{8577665B-F4D3-49AD-8B11-D63380B6BFC1}">
      <dgm:prSet/>
      <dgm:spPr/>
      <dgm:t>
        <a:bodyPr/>
        <a:lstStyle/>
        <a:p>
          <a:endParaRPr lang="en-US"/>
        </a:p>
      </dgm:t>
    </dgm:pt>
    <dgm:pt modelId="{FFD30877-7C49-4359-9659-8A799A445D26}" type="sibTrans" cxnId="{8577665B-F4D3-49AD-8B11-D63380B6BFC1}">
      <dgm:prSet/>
      <dgm:spPr/>
      <dgm:t>
        <a:bodyPr/>
        <a:lstStyle/>
        <a:p>
          <a:endParaRPr lang="en-US"/>
        </a:p>
      </dgm:t>
    </dgm:pt>
    <dgm:pt modelId="{629F6362-A957-47F6-85E0-24947B3EABD2}">
      <dgm:prSet phldrT="[Text]"/>
      <dgm:spPr/>
      <dgm:t>
        <a:bodyPr/>
        <a:lstStyle/>
        <a:p>
          <a:r>
            <a:rPr lang="en-US" dirty="0" smtClean="0"/>
            <a:t>Student Recruitment</a:t>
          </a:r>
          <a:endParaRPr lang="en-US" dirty="0"/>
        </a:p>
      </dgm:t>
    </dgm:pt>
    <dgm:pt modelId="{606EA955-50EA-4331-80F7-164495230F12}" type="parTrans" cxnId="{181A9604-7F73-4C08-8C1C-ED99EC21EFBD}">
      <dgm:prSet/>
      <dgm:spPr/>
      <dgm:t>
        <a:bodyPr/>
        <a:lstStyle/>
        <a:p>
          <a:endParaRPr lang="en-US"/>
        </a:p>
      </dgm:t>
    </dgm:pt>
    <dgm:pt modelId="{F732DBE3-087D-4F67-8220-57F47E91CB9A}" type="sibTrans" cxnId="{181A9604-7F73-4C08-8C1C-ED99EC21EFBD}">
      <dgm:prSet/>
      <dgm:spPr/>
      <dgm:t>
        <a:bodyPr/>
        <a:lstStyle/>
        <a:p>
          <a:endParaRPr lang="en-US"/>
        </a:p>
      </dgm:t>
    </dgm:pt>
    <dgm:pt modelId="{6619900B-AD83-433B-9318-CBD829CDF01F}">
      <dgm:prSet phldrT="[Text]"/>
      <dgm:spPr/>
      <dgm:t>
        <a:bodyPr/>
        <a:lstStyle/>
        <a:p>
          <a:r>
            <a:rPr lang="en-US" dirty="0" smtClean="0"/>
            <a:t>Training Program</a:t>
          </a:r>
          <a:endParaRPr lang="en-US" dirty="0"/>
        </a:p>
      </dgm:t>
    </dgm:pt>
    <dgm:pt modelId="{0A0B4E7B-36C3-4A4A-9B79-A1F6F3BE9536}" type="parTrans" cxnId="{9D193FE4-2FAC-4E52-A551-B98B6C57AA0B}">
      <dgm:prSet/>
      <dgm:spPr/>
      <dgm:t>
        <a:bodyPr/>
        <a:lstStyle/>
        <a:p>
          <a:endParaRPr lang="en-US"/>
        </a:p>
      </dgm:t>
    </dgm:pt>
    <dgm:pt modelId="{13DE92BE-0D1C-4A1A-9F1E-5069364CAD28}" type="sibTrans" cxnId="{9D193FE4-2FAC-4E52-A551-B98B6C57AA0B}">
      <dgm:prSet/>
      <dgm:spPr/>
      <dgm:t>
        <a:bodyPr/>
        <a:lstStyle/>
        <a:p>
          <a:endParaRPr lang="en-US"/>
        </a:p>
      </dgm:t>
    </dgm:pt>
    <dgm:pt modelId="{734D6DCE-9FB3-49D3-8FB0-C3BF2FF8F52D}">
      <dgm:prSet phldrT="[Text]"/>
      <dgm:spPr/>
      <dgm:t>
        <a:bodyPr/>
        <a:lstStyle/>
        <a:p>
          <a:r>
            <a:rPr lang="en-US" dirty="0" smtClean="0"/>
            <a:t>Testing for Mastery</a:t>
          </a:r>
          <a:endParaRPr lang="en-US" dirty="0"/>
        </a:p>
      </dgm:t>
    </dgm:pt>
    <dgm:pt modelId="{CBE4FF83-96C8-4DED-BCB0-AABD8DB8C6B8}" type="parTrans" cxnId="{5F07FA16-0D6E-4AEF-B0B2-4B915D3FCAFF}">
      <dgm:prSet/>
      <dgm:spPr/>
      <dgm:t>
        <a:bodyPr/>
        <a:lstStyle/>
        <a:p>
          <a:endParaRPr lang="en-US"/>
        </a:p>
      </dgm:t>
    </dgm:pt>
    <dgm:pt modelId="{B4FD97D7-80D6-46D4-881C-977C51A8AD22}" type="sibTrans" cxnId="{5F07FA16-0D6E-4AEF-B0B2-4B915D3FCAFF}">
      <dgm:prSet/>
      <dgm:spPr/>
      <dgm:t>
        <a:bodyPr/>
        <a:lstStyle/>
        <a:p>
          <a:endParaRPr lang="en-US"/>
        </a:p>
      </dgm:t>
    </dgm:pt>
    <dgm:pt modelId="{F7C45EE9-27E0-4414-8695-32576E51E8AE}">
      <dgm:prSet phldrT="[Text]"/>
      <dgm:spPr/>
      <dgm:t>
        <a:bodyPr/>
        <a:lstStyle/>
        <a:p>
          <a:r>
            <a:rPr lang="en-US" dirty="0" smtClean="0"/>
            <a:t>Job Placement and Follow Up</a:t>
          </a:r>
          <a:endParaRPr lang="en-US" dirty="0"/>
        </a:p>
      </dgm:t>
    </dgm:pt>
    <dgm:pt modelId="{59B1C707-3069-4C76-AD1D-2CEE4EFA924C}" type="parTrans" cxnId="{3AC1EE30-96F4-4FE1-A7CA-0D7C46111B18}">
      <dgm:prSet/>
      <dgm:spPr/>
      <dgm:t>
        <a:bodyPr/>
        <a:lstStyle/>
        <a:p>
          <a:endParaRPr lang="en-US"/>
        </a:p>
      </dgm:t>
    </dgm:pt>
    <dgm:pt modelId="{67FF5C7E-51A2-466A-8532-C0E2008036FF}" type="sibTrans" cxnId="{3AC1EE30-96F4-4FE1-A7CA-0D7C46111B18}">
      <dgm:prSet/>
      <dgm:spPr/>
      <dgm:t>
        <a:bodyPr/>
        <a:lstStyle/>
        <a:p>
          <a:endParaRPr lang="en-US"/>
        </a:p>
      </dgm:t>
    </dgm:pt>
    <dgm:pt modelId="{06B580CA-DCE7-43F4-9ACD-0A6317482149}" type="pres">
      <dgm:prSet presAssocID="{BD0B61C2-DFF0-4D46-8621-83FA7F599494}" presName="composite" presStyleCnt="0">
        <dgm:presLayoutVars>
          <dgm:chMax val="1"/>
          <dgm:dir/>
          <dgm:resizeHandles val="exact"/>
        </dgm:presLayoutVars>
      </dgm:prSet>
      <dgm:spPr/>
      <dgm:t>
        <a:bodyPr/>
        <a:lstStyle/>
        <a:p>
          <a:endParaRPr lang="en-US"/>
        </a:p>
      </dgm:t>
    </dgm:pt>
    <dgm:pt modelId="{655D9B28-CF21-4CD2-8908-71984EDEF8D9}" type="pres">
      <dgm:prSet presAssocID="{BD0B61C2-DFF0-4D46-8621-83FA7F599494}" presName="radial" presStyleCnt="0">
        <dgm:presLayoutVars>
          <dgm:animLvl val="ctr"/>
        </dgm:presLayoutVars>
      </dgm:prSet>
      <dgm:spPr/>
    </dgm:pt>
    <dgm:pt modelId="{FDAA41FA-059A-470D-987D-A8BD87CDA56B}" type="pres">
      <dgm:prSet presAssocID="{8476789F-F812-4661-9D1A-026888D5B613}" presName="centerShape" presStyleLbl="vennNode1" presStyleIdx="0" presStyleCnt="5" custScaleX="103397" custScaleY="90141"/>
      <dgm:spPr/>
      <dgm:t>
        <a:bodyPr/>
        <a:lstStyle/>
        <a:p>
          <a:endParaRPr lang="en-US"/>
        </a:p>
      </dgm:t>
    </dgm:pt>
    <dgm:pt modelId="{27F394CF-65F2-43FF-970C-61354E85B797}" type="pres">
      <dgm:prSet presAssocID="{629F6362-A957-47F6-85E0-24947B3EABD2}" presName="node" presStyleLbl="vennNode1" presStyleIdx="1" presStyleCnt="5">
        <dgm:presLayoutVars>
          <dgm:bulletEnabled val="1"/>
        </dgm:presLayoutVars>
      </dgm:prSet>
      <dgm:spPr/>
      <dgm:t>
        <a:bodyPr/>
        <a:lstStyle/>
        <a:p>
          <a:endParaRPr lang="en-US"/>
        </a:p>
      </dgm:t>
    </dgm:pt>
    <dgm:pt modelId="{7AB512FA-2316-4EA6-A84B-F34DF83186B9}" type="pres">
      <dgm:prSet presAssocID="{6619900B-AD83-433B-9318-CBD829CDF01F}" presName="node" presStyleLbl="vennNode1" presStyleIdx="2" presStyleCnt="5">
        <dgm:presLayoutVars>
          <dgm:bulletEnabled val="1"/>
        </dgm:presLayoutVars>
      </dgm:prSet>
      <dgm:spPr/>
      <dgm:t>
        <a:bodyPr/>
        <a:lstStyle/>
        <a:p>
          <a:endParaRPr lang="en-US"/>
        </a:p>
      </dgm:t>
    </dgm:pt>
    <dgm:pt modelId="{295F3028-213F-4092-955C-A0C8DAE793EA}" type="pres">
      <dgm:prSet presAssocID="{734D6DCE-9FB3-49D3-8FB0-C3BF2FF8F52D}" presName="node" presStyleLbl="vennNode1" presStyleIdx="3" presStyleCnt="5">
        <dgm:presLayoutVars>
          <dgm:bulletEnabled val="1"/>
        </dgm:presLayoutVars>
      </dgm:prSet>
      <dgm:spPr/>
      <dgm:t>
        <a:bodyPr/>
        <a:lstStyle/>
        <a:p>
          <a:endParaRPr lang="en-US"/>
        </a:p>
      </dgm:t>
    </dgm:pt>
    <dgm:pt modelId="{CCA9FE15-A3E7-448F-814A-AA780E5DA1B3}" type="pres">
      <dgm:prSet presAssocID="{F7C45EE9-27E0-4414-8695-32576E51E8AE}" presName="node" presStyleLbl="vennNode1" presStyleIdx="4" presStyleCnt="5">
        <dgm:presLayoutVars>
          <dgm:bulletEnabled val="1"/>
        </dgm:presLayoutVars>
      </dgm:prSet>
      <dgm:spPr/>
      <dgm:t>
        <a:bodyPr/>
        <a:lstStyle/>
        <a:p>
          <a:endParaRPr lang="en-US"/>
        </a:p>
      </dgm:t>
    </dgm:pt>
  </dgm:ptLst>
  <dgm:cxnLst>
    <dgm:cxn modelId="{3AC1EE30-96F4-4FE1-A7CA-0D7C46111B18}" srcId="{8476789F-F812-4661-9D1A-026888D5B613}" destId="{F7C45EE9-27E0-4414-8695-32576E51E8AE}" srcOrd="3" destOrd="0" parTransId="{59B1C707-3069-4C76-AD1D-2CEE4EFA924C}" sibTransId="{67FF5C7E-51A2-466A-8532-C0E2008036FF}"/>
    <dgm:cxn modelId="{2E1E10B4-9045-4630-9E37-964F484BD48B}" type="presOf" srcId="{734D6DCE-9FB3-49D3-8FB0-C3BF2FF8F52D}" destId="{295F3028-213F-4092-955C-A0C8DAE793EA}" srcOrd="0" destOrd="0" presId="urn:microsoft.com/office/officeart/2005/8/layout/radial3"/>
    <dgm:cxn modelId="{431C80E3-70DA-4645-B733-D1DAEB39B745}" type="presOf" srcId="{BD0B61C2-DFF0-4D46-8621-83FA7F599494}" destId="{06B580CA-DCE7-43F4-9ACD-0A6317482149}" srcOrd="0" destOrd="0" presId="urn:microsoft.com/office/officeart/2005/8/layout/radial3"/>
    <dgm:cxn modelId="{5F07FA16-0D6E-4AEF-B0B2-4B915D3FCAFF}" srcId="{8476789F-F812-4661-9D1A-026888D5B613}" destId="{734D6DCE-9FB3-49D3-8FB0-C3BF2FF8F52D}" srcOrd="2" destOrd="0" parTransId="{CBE4FF83-96C8-4DED-BCB0-AABD8DB8C6B8}" sibTransId="{B4FD97D7-80D6-46D4-881C-977C51A8AD22}"/>
    <dgm:cxn modelId="{181A9604-7F73-4C08-8C1C-ED99EC21EFBD}" srcId="{8476789F-F812-4661-9D1A-026888D5B613}" destId="{629F6362-A957-47F6-85E0-24947B3EABD2}" srcOrd="0" destOrd="0" parTransId="{606EA955-50EA-4331-80F7-164495230F12}" sibTransId="{F732DBE3-087D-4F67-8220-57F47E91CB9A}"/>
    <dgm:cxn modelId="{C31328D4-AF4F-4FB9-A2DF-CCF85A3F6B36}" type="presOf" srcId="{6619900B-AD83-433B-9318-CBD829CDF01F}" destId="{7AB512FA-2316-4EA6-A84B-F34DF83186B9}" srcOrd="0" destOrd="0" presId="urn:microsoft.com/office/officeart/2005/8/layout/radial3"/>
    <dgm:cxn modelId="{7C0CBE5F-940E-43C2-9554-201FA3AE773F}" type="presOf" srcId="{F7C45EE9-27E0-4414-8695-32576E51E8AE}" destId="{CCA9FE15-A3E7-448F-814A-AA780E5DA1B3}" srcOrd="0" destOrd="0" presId="urn:microsoft.com/office/officeart/2005/8/layout/radial3"/>
    <dgm:cxn modelId="{05520DF6-4277-4DA7-A2BC-127D8F4C8BB6}" type="presOf" srcId="{8476789F-F812-4661-9D1A-026888D5B613}" destId="{FDAA41FA-059A-470D-987D-A8BD87CDA56B}" srcOrd="0" destOrd="0" presId="urn:microsoft.com/office/officeart/2005/8/layout/radial3"/>
    <dgm:cxn modelId="{F28DF088-0A1D-4B6A-B1AD-E060066C1B96}" type="presOf" srcId="{629F6362-A957-47F6-85E0-24947B3EABD2}" destId="{27F394CF-65F2-43FF-970C-61354E85B797}" srcOrd="0" destOrd="0" presId="urn:microsoft.com/office/officeart/2005/8/layout/radial3"/>
    <dgm:cxn modelId="{9D193FE4-2FAC-4E52-A551-B98B6C57AA0B}" srcId="{8476789F-F812-4661-9D1A-026888D5B613}" destId="{6619900B-AD83-433B-9318-CBD829CDF01F}" srcOrd="1" destOrd="0" parTransId="{0A0B4E7B-36C3-4A4A-9B79-A1F6F3BE9536}" sibTransId="{13DE92BE-0D1C-4A1A-9F1E-5069364CAD28}"/>
    <dgm:cxn modelId="{8577665B-F4D3-49AD-8B11-D63380B6BFC1}" srcId="{BD0B61C2-DFF0-4D46-8621-83FA7F599494}" destId="{8476789F-F812-4661-9D1A-026888D5B613}" srcOrd="0" destOrd="0" parTransId="{BFB6BB21-71E3-4827-8777-3D945865B76B}" sibTransId="{FFD30877-7C49-4359-9659-8A799A445D26}"/>
    <dgm:cxn modelId="{1E5497AB-B0A3-4B46-97F7-5A9955A9172C}" type="presParOf" srcId="{06B580CA-DCE7-43F4-9ACD-0A6317482149}" destId="{655D9B28-CF21-4CD2-8908-71984EDEF8D9}" srcOrd="0" destOrd="0" presId="urn:microsoft.com/office/officeart/2005/8/layout/radial3"/>
    <dgm:cxn modelId="{065D9B18-4EC2-4550-BF90-2CB68DD7745C}" type="presParOf" srcId="{655D9B28-CF21-4CD2-8908-71984EDEF8D9}" destId="{FDAA41FA-059A-470D-987D-A8BD87CDA56B}" srcOrd="0" destOrd="0" presId="urn:microsoft.com/office/officeart/2005/8/layout/radial3"/>
    <dgm:cxn modelId="{9B069E30-AF57-4EC4-B0BA-CFF8C1232CC3}" type="presParOf" srcId="{655D9B28-CF21-4CD2-8908-71984EDEF8D9}" destId="{27F394CF-65F2-43FF-970C-61354E85B797}" srcOrd="1" destOrd="0" presId="urn:microsoft.com/office/officeart/2005/8/layout/radial3"/>
    <dgm:cxn modelId="{29E8412E-6DC2-437D-A7CD-211CD9510012}" type="presParOf" srcId="{655D9B28-CF21-4CD2-8908-71984EDEF8D9}" destId="{7AB512FA-2316-4EA6-A84B-F34DF83186B9}" srcOrd="2" destOrd="0" presId="urn:microsoft.com/office/officeart/2005/8/layout/radial3"/>
    <dgm:cxn modelId="{D256025B-1330-4086-ABE8-871D19710C4A}" type="presParOf" srcId="{655D9B28-CF21-4CD2-8908-71984EDEF8D9}" destId="{295F3028-213F-4092-955C-A0C8DAE793EA}" srcOrd="3" destOrd="0" presId="urn:microsoft.com/office/officeart/2005/8/layout/radial3"/>
    <dgm:cxn modelId="{F85E0714-1DBF-4160-9C87-9D1785D94AAE}" type="presParOf" srcId="{655D9B28-CF21-4CD2-8908-71984EDEF8D9}" destId="{CCA9FE15-A3E7-448F-814A-AA780E5DA1B3}"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FE55D2-35B2-41DE-B661-42E663B2BDF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3B0E26E9-0EF9-4D6E-80E1-EFCED1A7AFD6}">
      <dgm:prSet phldrT="[Text]"/>
      <dgm:spPr/>
      <dgm:t>
        <a:bodyPr/>
        <a:lstStyle/>
        <a:p>
          <a:r>
            <a:rPr lang="en-US" dirty="0" smtClean="0"/>
            <a:t>Individual</a:t>
          </a:r>
          <a:endParaRPr lang="en-US" dirty="0"/>
        </a:p>
      </dgm:t>
    </dgm:pt>
    <dgm:pt modelId="{87D0A74E-5B8E-41E7-9948-AE753C773B03}" type="parTrans" cxnId="{61619382-87D9-4BB4-99A9-8B03D9441D12}">
      <dgm:prSet/>
      <dgm:spPr/>
      <dgm:t>
        <a:bodyPr/>
        <a:lstStyle/>
        <a:p>
          <a:endParaRPr lang="en-US"/>
        </a:p>
      </dgm:t>
    </dgm:pt>
    <dgm:pt modelId="{1188E3DA-E54E-4A29-BAE6-19F5164D5D09}" type="sibTrans" cxnId="{61619382-87D9-4BB4-99A9-8B03D9441D12}">
      <dgm:prSet/>
      <dgm:spPr/>
      <dgm:t>
        <a:bodyPr/>
        <a:lstStyle/>
        <a:p>
          <a:endParaRPr lang="en-US"/>
        </a:p>
      </dgm:t>
    </dgm:pt>
    <dgm:pt modelId="{04530E3B-1151-4669-AB44-2C827F3A0E08}">
      <dgm:prSet phldrT="[Text]"/>
      <dgm:spPr/>
      <dgm:t>
        <a:bodyPr/>
        <a:lstStyle/>
        <a:p>
          <a:r>
            <a:rPr lang="en-US" dirty="0" smtClean="0"/>
            <a:t>Community Members</a:t>
          </a:r>
          <a:endParaRPr lang="en-US" dirty="0"/>
        </a:p>
      </dgm:t>
    </dgm:pt>
    <dgm:pt modelId="{E2FD4066-88FF-4998-8F4E-1DCCF8E9A3C7}" type="parTrans" cxnId="{CCE9CA7D-896F-4C47-8E87-E83CFDC2013F}">
      <dgm:prSet/>
      <dgm:spPr/>
      <dgm:t>
        <a:bodyPr/>
        <a:lstStyle/>
        <a:p>
          <a:endParaRPr lang="en-US"/>
        </a:p>
      </dgm:t>
    </dgm:pt>
    <dgm:pt modelId="{9701719F-6634-473C-88DA-A5B392F801AA}" type="sibTrans" cxnId="{CCE9CA7D-896F-4C47-8E87-E83CFDC2013F}">
      <dgm:prSet/>
      <dgm:spPr/>
      <dgm:t>
        <a:bodyPr/>
        <a:lstStyle/>
        <a:p>
          <a:endParaRPr lang="en-US"/>
        </a:p>
      </dgm:t>
    </dgm:pt>
    <dgm:pt modelId="{3DDBA479-EEBF-422A-889B-E455D78B3B00}">
      <dgm:prSet phldrT="[Text]"/>
      <dgm:spPr/>
      <dgm:t>
        <a:bodyPr/>
        <a:lstStyle/>
        <a:p>
          <a:r>
            <a:rPr lang="en-US" dirty="0" smtClean="0"/>
            <a:t>Co-Workers</a:t>
          </a:r>
          <a:endParaRPr lang="en-US" dirty="0"/>
        </a:p>
      </dgm:t>
    </dgm:pt>
    <dgm:pt modelId="{7AB20F7C-8CAC-4C16-944F-0866FA3BD846}" type="parTrans" cxnId="{943D955A-1785-451D-B36B-3BDA4FDBA37D}">
      <dgm:prSet/>
      <dgm:spPr/>
      <dgm:t>
        <a:bodyPr/>
        <a:lstStyle/>
        <a:p>
          <a:endParaRPr lang="en-US"/>
        </a:p>
      </dgm:t>
    </dgm:pt>
    <dgm:pt modelId="{0A814A6D-DCAD-476A-B0A0-1BBAE0DA8D64}" type="sibTrans" cxnId="{943D955A-1785-451D-B36B-3BDA4FDBA37D}">
      <dgm:prSet/>
      <dgm:spPr/>
      <dgm:t>
        <a:bodyPr/>
        <a:lstStyle/>
        <a:p>
          <a:endParaRPr lang="en-US"/>
        </a:p>
      </dgm:t>
    </dgm:pt>
    <dgm:pt modelId="{04971B8D-B9E9-4D4C-9497-B5ADA18428A6}">
      <dgm:prSet phldrT="[Text]"/>
      <dgm:spPr/>
      <dgm:t>
        <a:bodyPr/>
        <a:lstStyle/>
        <a:p>
          <a:r>
            <a:rPr lang="en-US" dirty="0" smtClean="0"/>
            <a:t>Family</a:t>
          </a:r>
          <a:endParaRPr lang="en-US" dirty="0"/>
        </a:p>
      </dgm:t>
    </dgm:pt>
    <dgm:pt modelId="{F25DBA04-B06F-43C8-94AE-7D77BF270D9C}" type="parTrans" cxnId="{1C450D3F-F165-4045-A735-9AFA7E4F64FB}">
      <dgm:prSet/>
      <dgm:spPr/>
      <dgm:t>
        <a:bodyPr/>
        <a:lstStyle/>
        <a:p>
          <a:endParaRPr lang="en-US"/>
        </a:p>
      </dgm:t>
    </dgm:pt>
    <dgm:pt modelId="{99A6EA6B-F8ED-43B6-9D45-D76750449373}" type="sibTrans" cxnId="{1C450D3F-F165-4045-A735-9AFA7E4F64FB}">
      <dgm:prSet/>
      <dgm:spPr/>
      <dgm:t>
        <a:bodyPr/>
        <a:lstStyle/>
        <a:p>
          <a:endParaRPr lang="en-US"/>
        </a:p>
      </dgm:t>
    </dgm:pt>
    <dgm:pt modelId="{3B2392C2-FDBC-453F-88C0-616F6AD790FB}">
      <dgm:prSet phldrT="[Text]"/>
      <dgm:spPr/>
      <dgm:t>
        <a:bodyPr/>
        <a:lstStyle/>
        <a:p>
          <a:r>
            <a:rPr lang="en-US" dirty="0" smtClean="0"/>
            <a:t>Employers</a:t>
          </a:r>
          <a:endParaRPr lang="en-US" dirty="0"/>
        </a:p>
      </dgm:t>
    </dgm:pt>
    <dgm:pt modelId="{B0B70135-ED3F-4181-A50B-B19F7E170139}" type="parTrans" cxnId="{EF86BBC7-2C0A-4B8E-9835-5DFA68D36FDC}">
      <dgm:prSet/>
      <dgm:spPr/>
      <dgm:t>
        <a:bodyPr/>
        <a:lstStyle/>
        <a:p>
          <a:endParaRPr lang="en-US"/>
        </a:p>
      </dgm:t>
    </dgm:pt>
    <dgm:pt modelId="{2CB7C141-C28E-4278-822B-E16D3D277D36}" type="sibTrans" cxnId="{EF86BBC7-2C0A-4B8E-9835-5DFA68D36FDC}">
      <dgm:prSet/>
      <dgm:spPr/>
      <dgm:t>
        <a:bodyPr/>
        <a:lstStyle/>
        <a:p>
          <a:endParaRPr lang="en-US"/>
        </a:p>
      </dgm:t>
    </dgm:pt>
    <dgm:pt modelId="{6B93BA66-B6B0-4C10-A447-534D31244839}" type="pres">
      <dgm:prSet presAssocID="{D2FE55D2-35B2-41DE-B661-42E663B2BDFF}" presName="cycle" presStyleCnt="0">
        <dgm:presLayoutVars>
          <dgm:dir/>
          <dgm:resizeHandles val="exact"/>
        </dgm:presLayoutVars>
      </dgm:prSet>
      <dgm:spPr/>
      <dgm:t>
        <a:bodyPr/>
        <a:lstStyle/>
        <a:p>
          <a:endParaRPr lang="en-US"/>
        </a:p>
      </dgm:t>
    </dgm:pt>
    <dgm:pt modelId="{5F798FFE-A6B4-4937-A3F9-463D1DEF2501}" type="pres">
      <dgm:prSet presAssocID="{3B0E26E9-0EF9-4D6E-80E1-EFCED1A7AFD6}" presName="node" presStyleLbl="node1" presStyleIdx="0" presStyleCnt="5">
        <dgm:presLayoutVars>
          <dgm:bulletEnabled val="1"/>
        </dgm:presLayoutVars>
      </dgm:prSet>
      <dgm:spPr/>
      <dgm:t>
        <a:bodyPr/>
        <a:lstStyle/>
        <a:p>
          <a:endParaRPr lang="en-US"/>
        </a:p>
      </dgm:t>
    </dgm:pt>
    <dgm:pt modelId="{BF5F8B20-666D-4BCB-BED2-C4B5816916A5}" type="pres">
      <dgm:prSet presAssocID="{1188E3DA-E54E-4A29-BAE6-19F5164D5D09}" presName="sibTrans" presStyleLbl="sibTrans2D1" presStyleIdx="0" presStyleCnt="5"/>
      <dgm:spPr/>
      <dgm:t>
        <a:bodyPr/>
        <a:lstStyle/>
        <a:p>
          <a:endParaRPr lang="en-US"/>
        </a:p>
      </dgm:t>
    </dgm:pt>
    <dgm:pt modelId="{B236C4F8-E194-45ED-B838-F119666821C2}" type="pres">
      <dgm:prSet presAssocID="{1188E3DA-E54E-4A29-BAE6-19F5164D5D09}" presName="connectorText" presStyleLbl="sibTrans2D1" presStyleIdx="0" presStyleCnt="5"/>
      <dgm:spPr/>
      <dgm:t>
        <a:bodyPr/>
        <a:lstStyle/>
        <a:p>
          <a:endParaRPr lang="en-US"/>
        </a:p>
      </dgm:t>
    </dgm:pt>
    <dgm:pt modelId="{C58A89C3-4014-4857-BE89-90DE0F6E1BDE}" type="pres">
      <dgm:prSet presAssocID="{04530E3B-1151-4669-AB44-2C827F3A0E08}" presName="node" presStyleLbl="node1" presStyleIdx="1" presStyleCnt="5">
        <dgm:presLayoutVars>
          <dgm:bulletEnabled val="1"/>
        </dgm:presLayoutVars>
      </dgm:prSet>
      <dgm:spPr/>
      <dgm:t>
        <a:bodyPr/>
        <a:lstStyle/>
        <a:p>
          <a:endParaRPr lang="en-US"/>
        </a:p>
      </dgm:t>
    </dgm:pt>
    <dgm:pt modelId="{23122626-5066-4C92-A833-5CFEA6395697}" type="pres">
      <dgm:prSet presAssocID="{9701719F-6634-473C-88DA-A5B392F801AA}" presName="sibTrans" presStyleLbl="sibTrans2D1" presStyleIdx="1" presStyleCnt="5"/>
      <dgm:spPr/>
      <dgm:t>
        <a:bodyPr/>
        <a:lstStyle/>
        <a:p>
          <a:endParaRPr lang="en-US"/>
        </a:p>
      </dgm:t>
    </dgm:pt>
    <dgm:pt modelId="{65CF5EC7-14CF-4441-B1A8-C9D38886F828}" type="pres">
      <dgm:prSet presAssocID="{9701719F-6634-473C-88DA-A5B392F801AA}" presName="connectorText" presStyleLbl="sibTrans2D1" presStyleIdx="1" presStyleCnt="5"/>
      <dgm:spPr/>
      <dgm:t>
        <a:bodyPr/>
        <a:lstStyle/>
        <a:p>
          <a:endParaRPr lang="en-US"/>
        </a:p>
      </dgm:t>
    </dgm:pt>
    <dgm:pt modelId="{90816E31-53D1-4792-9B30-AA20F8AC0935}" type="pres">
      <dgm:prSet presAssocID="{3DDBA479-EEBF-422A-889B-E455D78B3B00}" presName="node" presStyleLbl="node1" presStyleIdx="2" presStyleCnt="5">
        <dgm:presLayoutVars>
          <dgm:bulletEnabled val="1"/>
        </dgm:presLayoutVars>
      </dgm:prSet>
      <dgm:spPr/>
      <dgm:t>
        <a:bodyPr/>
        <a:lstStyle/>
        <a:p>
          <a:endParaRPr lang="en-US"/>
        </a:p>
      </dgm:t>
    </dgm:pt>
    <dgm:pt modelId="{61F2F8C9-CFA9-4E2D-9376-296DB0AB1191}" type="pres">
      <dgm:prSet presAssocID="{0A814A6D-DCAD-476A-B0A0-1BBAE0DA8D64}" presName="sibTrans" presStyleLbl="sibTrans2D1" presStyleIdx="2" presStyleCnt="5"/>
      <dgm:spPr/>
      <dgm:t>
        <a:bodyPr/>
        <a:lstStyle/>
        <a:p>
          <a:endParaRPr lang="en-US"/>
        </a:p>
      </dgm:t>
    </dgm:pt>
    <dgm:pt modelId="{5F69FF91-9115-4019-A7D7-77B04BD1BAC3}" type="pres">
      <dgm:prSet presAssocID="{0A814A6D-DCAD-476A-B0A0-1BBAE0DA8D64}" presName="connectorText" presStyleLbl="sibTrans2D1" presStyleIdx="2" presStyleCnt="5"/>
      <dgm:spPr/>
      <dgm:t>
        <a:bodyPr/>
        <a:lstStyle/>
        <a:p>
          <a:endParaRPr lang="en-US"/>
        </a:p>
      </dgm:t>
    </dgm:pt>
    <dgm:pt modelId="{9B4D309F-A4B1-46C4-A0E3-4C95FD3CA453}" type="pres">
      <dgm:prSet presAssocID="{04971B8D-B9E9-4D4C-9497-B5ADA18428A6}" presName="node" presStyleLbl="node1" presStyleIdx="3" presStyleCnt="5">
        <dgm:presLayoutVars>
          <dgm:bulletEnabled val="1"/>
        </dgm:presLayoutVars>
      </dgm:prSet>
      <dgm:spPr/>
      <dgm:t>
        <a:bodyPr/>
        <a:lstStyle/>
        <a:p>
          <a:endParaRPr lang="en-US"/>
        </a:p>
      </dgm:t>
    </dgm:pt>
    <dgm:pt modelId="{1D03F890-2D40-4DE8-A734-5D7C157625B8}" type="pres">
      <dgm:prSet presAssocID="{99A6EA6B-F8ED-43B6-9D45-D76750449373}" presName="sibTrans" presStyleLbl="sibTrans2D1" presStyleIdx="3" presStyleCnt="5"/>
      <dgm:spPr/>
      <dgm:t>
        <a:bodyPr/>
        <a:lstStyle/>
        <a:p>
          <a:endParaRPr lang="en-US"/>
        </a:p>
      </dgm:t>
    </dgm:pt>
    <dgm:pt modelId="{F715CFFC-A9AC-4EED-8CD7-BC6A566935FB}" type="pres">
      <dgm:prSet presAssocID="{99A6EA6B-F8ED-43B6-9D45-D76750449373}" presName="connectorText" presStyleLbl="sibTrans2D1" presStyleIdx="3" presStyleCnt="5"/>
      <dgm:spPr/>
      <dgm:t>
        <a:bodyPr/>
        <a:lstStyle/>
        <a:p>
          <a:endParaRPr lang="en-US"/>
        </a:p>
      </dgm:t>
    </dgm:pt>
    <dgm:pt modelId="{E63C7C1F-68B3-4271-B6A6-98FA4FC83427}" type="pres">
      <dgm:prSet presAssocID="{3B2392C2-FDBC-453F-88C0-616F6AD790FB}" presName="node" presStyleLbl="node1" presStyleIdx="4" presStyleCnt="5">
        <dgm:presLayoutVars>
          <dgm:bulletEnabled val="1"/>
        </dgm:presLayoutVars>
      </dgm:prSet>
      <dgm:spPr/>
      <dgm:t>
        <a:bodyPr/>
        <a:lstStyle/>
        <a:p>
          <a:endParaRPr lang="en-US"/>
        </a:p>
      </dgm:t>
    </dgm:pt>
    <dgm:pt modelId="{AF32CCEE-3F6F-467F-9BF1-2D4AB08152C4}" type="pres">
      <dgm:prSet presAssocID="{2CB7C141-C28E-4278-822B-E16D3D277D36}" presName="sibTrans" presStyleLbl="sibTrans2D1" presStyleIdx="4" presStyleCnt="5"/>
      <dgm:spPr/>
      <dgm:t>
        <a:bodyPr/>
        <a:lstStyle/>
        <a:p>
          <a:endParaRPr lang="en-US"/>
        </a:p>
      </dgm:t>
    </dgm:pt>
    <dgm:pt modelId="{1DD65DA1-ADEC-48EE-B30A-394C9F6D0153}" type="pres">
      <dgm:prSet presAssocID="{2CB7C141-C28E-4278-822B-E16D3D277D36}" presName="connectorText" presStyleLbl="sibTrans2D1" presStyleIdx="4" presStyleCnt="5"/>
      <dgm:spPr/>
      <dgm:t>
        <a:bodyPr/>
        <a:lstStyle/>
        <a:p>
          <a:endParaRPr lang="en-US"/>
        </a:p>
      </dgm:t>
    </dgm:pt>
  </dgm:ptLst>
  <dgm:cxnLst>
    <dgm:cxn modelId="{B7DEF5CE-24E0-4DE1-841F-5C3638E44E95}" type="presOf" srcId="{1188E3DA-E54E-4A29-BAE6-19F5164D5D09}" destId="{B236C4F8-E194-45ED-B838-F119666821C2}" srcOrd="1" destOrd="0" presId="urn:microsoft.com/office/officeart/2005/8/layout/cycle2"/>
    <dgm:cxn modelId="{1C450D3F-F165-4045-A735-9AFA7E4F64FB}" srcId="{D2FE55D2-35B2-41DE-B661-42E663B2BDFF}" destId="{04971B8D-B9E9-4D4C-9497-B5ADA18428A6}" srcOrd="3" destOrd="0" parTransId="{F25DBA04-B06F-43C8-94AE-7D77BF270D9C}" sibTransId="{99A6EA6B-F8ED-43B6-9D45-D76750449373}"/>
    <dgm:cxn modelId="{13030FAF-5732-4CA0-8D38-2882A18B86BE}" type="presOf" srcId="{99A6EA6B-F8ED-43B6-9D45-D76750449373}" destId="{1D03F890-2D40-4DE8-A734-5D7C157625B8}" srcOrd="0" destOrd="0" presId="urn:microsoft.com/office/officeart/2005/8/layout/cycle2"/>
    <dgm:cxn modelId="{0AE34380-E8D2-45B7-BC1B-510CF72CDAFE}" type="presOf" srcId="{3B2392C2-FDBC-453F-88C0-616F6AD790FB}" destId="{E63C7C1F-68B3-4271-B6A6-98FA4FC83427}" srcOrd="0" destOrd="0" presId="urn:microsoft.com/office/officeart/2005/8/layout/cycle2"/>
    <dgm:cxn modelId="{8B1BFF0F-C204-4B51-8C7D-8D75EE632645}" type="presOf" srcId="{9701719F-6634-473C-88DA-A5B392F801AA}" destId="{65CF5EC7-14CF-4441-B1A8-C9D38886F828}" srcOrd="1" destOrd="0" presId="urn:microsoft.com/office/officeart/2005/8/layout/cycle2"/>
    <dgm:cxn modelId="{61619382-87D9-4BB4-99A9-8B03D9441D12}" srcId="{D2FE55D2-35B2-41DE-B661-42E663B2BDFF}" destId="{3B0E26E9-0EF9-4D6E-80E1-EFCED1A7AFD6}" srcOrd="0" destOrd="0" parTransId="{87D0A74E-5B8E-41E7-9948-AE753C773B03}" sibTransId="{1188E3DA-E54E-4A29-BAE6-19F5164D5D09}"/>
    <dgm:cxn modelId="{DDCC935D-C380-4690-B5C6-6C0250625524}" type="presOf" srcId="{0A814A6D-DCAD-476A-B0A0-1BBAE0DA8D64}" destId="{61F2F8C9-CFA9-4E2D-9376-296DB0AB1191}" srcOrd="0" destOrd="0" presId="urn:microsoft.com/office/officeart/2005/8/layout/cycle2"/>
    <dgm:cxn modelId="{D08C9E60-7871-40DC-945D-C6C04532907E}" type="presOf" srcId="{9701719F-6634-473C-88DA-A5B392F801AA}" destId="{23122626-5066-4C92-A833-5CFEA6395697}" srcOrd="0" destOrd="0" presId="urn:microsoft.com/office/officeart/2005/8/layout/cycle2"/>
    <dgm:cxn modelId="{718EFCCC-D01A-4F78-A01E-401CBA977899}" type="presOf" srcId="{3B0E26E9-0EF9-4D6E-80E1-EFCED1A7AFD6}" destId="{5F798FFE-A6B4-4937-A3F9-463D1DEF2501}" srcOrd="0" destOrd="0" presId="urn:microsoft.com/office/officeart/2005/8/layout/cycle2"/>
    <dgm:cxn modelId="{CCE9CA7D-896F-4C47-8E87-E83CFDC2013F}" srcId="{D2FE55D2-35B2-41DE-B661-42E663B2BDFF}" destId="{04530E3B-1151-4669-AB44-2C827F3A0E08}" srcOrd="1" destOrd="0" parTransId="{E2FD4066-88FF-4998-8F4E-1DCCF8E9A3C7}" sibTransId="{9701719F-6634-473C-88DA-A5B392F801AA}"/>
    <dgm:cxn modelId="{943D955A-1785-451D-B36B-3BDA4FDBA37D}" srcId="{D2FE55D2-35B2-41DE-B661-42E663B2BDFF}" destId="{3DDBA479-EEBF-422A-889B-E455D78B3B00}" srcOrd="2" destOrd="0" parTransId="{7AB20F7C-8CAC-4C16-944F-0866FA3BD846}" sibTransId="{0A814A6D-DCAD-476A-B0A0-1BBAE0DA8D64}"/>
    <dgm:cxn modelId="{9922266A-117F-49C3-8734-F66D37799B2C}" type="presOf" srcId="{2CB7C141-C28E-4278-822B-E16D3D277D36}" destId="{AF32CCEE-3F6F-467F-9BF1-2D4AB08152C4}" srcOrd="0" destOrd="0" presId="urn:microsoft.com/office/officeart/2005/8/layout/cycle2"/>
    <dgm:cxn modelId="{1894CC1B-E825-40C2-9C01-81D55244CD79}" type="presOf" srcId="{2CB7C141-C28E-4278-822B-E16D3D277D36}" destId="{1DD65DA1-ADEC-48EE-B30A-394C9F6D0153}" srcOrd="1" destOrd="0" presId="urn:microsoft.com/office/officeart/2005/8/layout/cycle2"/>
    <dgm:cxn modelId="{37F8FB39-E75A-456D-9BB4-E570DB9BC24B}" type="presOf" srcId="{04530E3B-1151-4669-AB44-2C827F3A0E08}" destId="{C58A89C3-4014-4857-BE89-90DE0F6E1BDE}" srcOrd="0" destOrd="0" presId="urn:microsoft.com/office/officeart/2005/8/layout/cycle2"/>
    <dgm:cxn modelId="{61DB9201-22E5-4D2F-83D3-C31E3E98E059}" type="presOf" srcId="{99A6EA6B-F8ED-43B6-9D45-D76750449373}" destId="{F715CFFC-A9AC-4EED-8CD7-BC6A566935FB}" srcOrd="1" destOrd="0" presId="urn:microsoft.com/office/officeart/2005/8/layout/cycle2"/>
    <dgm:cxn modelId="{D4895891-2904-4A97-8590-6F1939B60C47}" type="presOf" srcId="{1188E3DA-E54E-4A29-BAE6-19F5164D5D09}" destId="{BF5F8B20-666D-4BCB-BED2-C4B5816916A5}" srcOrd="0" destOrd="0" presId="urn:microsoft.com/office/officeart/2005/8/layout/cycle2"/>
    <dgm:cxn modelId="{89AC0A99-EE60-4F95-9F9D-E5F1E42FAC34}" type="presOf" srcId="{0A814A6D-DCAD-476A-B0A0-1BBAE0DA8D64}" destId="{5F69FF91-9115-4019-A7D7-77B04BD1BAC3}" srcOrd="1" destOrd="0" presId="urn:microsoft.com/office/officeart/2005/8/layout/cycle2"/>
    <dgm:cxn modelId="{1A0734B8-5E7D-4007-ABC6-54C0C346E501}" type="presOf" srcId="{3DDBA479-EEBF-422A-889B-E455D78B3B00}" destId="{90816E31-53D1-4792-9B30-AA20F8AC0935}" srcOrd="0" destOrd="0" presId="urn:microsoft.com/office/officeart/2005/8/layout/cycle2"/>
    <dgm:cxn modelId="{F721EBC3-7181-4B7F-A6C4-6AF8C0EB5FC5}" type="presOf" srcId="{04971B8D-B9E9-4D4C-9497-B5ADA18428A6}" destId="{9B4D309F-A4B1-46C4-A0E3-4C95FD3CA453}" srcOrd="0" destOrd="0" presId="urn:microsoft.com/office/officeart/2005/8/layout/cycle2"/>
    <dgm:cxn modelId="{EF86BBC7-2C0A-4B8E-9835-5DFA68D36FDC}" srcId="{D2FE55D2-35B2-41DE-B661-42E663B2BDFF}" destId="{3B2392C2-FDBC-453F-88C0-616F6AD790FB}" srcOrd="4" destOrd="0" parTransId="{B0B70135-ED3F-4181-A50B-B19F7E170139}" sibTransId="{2CB7C141-C28E-4278-822B-E16D3D277D36}"/>
    <dgm:cxn modelId="{7C8F289A-EEC8-4FDB-B9D9-3774FCB82315}" type="presOf" srcId="{D2FE55D2-35B2-41DE-B661-42E663B2BDFF}" destId="{6B93BA66-B6B0-4C10-A447-534D31244839}" srcOrd="0" destOrd="0" presId="urn:microsoft.com/office/officeart/2005/8/layout/cycle2"/>
    <dgm:cxn modelId="{CFEF4DD7-152A-48BC-8994-EEF37F582DB0}" type="presParOf" srcId="{6B93BA66-B6B0-4C10-A447-534D31244839}" destId="{5F798FFE-A6B4-4937-A3F9-463D1DEF2501}" srcOrd="0" destOrd="0" presId="urn:microsoft.com/office/officeart/2005/8/layout/cycle2"/>
    <dgm:cxn modelId="{0808B17B-39AE-4AC4-8080-39FC833C4FEC}" type="presParOf" srcId="{6B93BA66-B6B0-4C10-A447-534D31244839}" destId="{BF5F8B20-666D-4BCB-BED2-C4B5816916A5}" srcOrd="1" destOrd="0" presId="urn:microsoft.com/office/officeart/2005/8/layout/cycle2"/>
    <dgm:cxn modelId="{FEDE9E14-86BE-469F-A96F-2493F7505985}" type="presParOf" srcId="{BF5F8B20-666D-4BCB-BED2-C4B5816916A5}" destId="{B236C4F8-E194-45ED-B838-F119666821C2}" srcOrd="0" destOrd="0" presId="urn:microsoft.com/office/officeart/2005/8/layout/cycle2"/>
    <dgm:cxn modelId="{ECD59169-8936-4217-889C-82239DCC216E}" type="presParOf" srcId="{6B93BA66-B6B0-4C10-A447-534D31244839}" destId="{C58A89C3-4014-4857-BE89-90DE0F6E1BDE}" srcOrd="2" destOrd="0" presId="urn:microsoft.com/office/officeart/2005/8/layout/cycle2"/>
    <dgm:cxn modelId="{0F07C83E-C86D-463B-9394-F9F649CEDAB4}" type="presParOf" srcId="{6B93BA66-B6B0-4C10-A447-534D31244839}" destId="{23122626-5066-4C92-A833-5CFEA6395697}" srcOrd="3" destOrd="0" presId="urn:microsoft.com/office/officeart/2005/8/layout/cycle2"/>
    <dgm:cxn modelId="{8F7ABCB6-E340-4DF3-ABB5-4B59B91191B2}" type="presParOf" srcId="{23122626-5066-4C92-A833-5CFEA6395697}" destId="{65CF5EC7-14CF-4441-B1A8-C9D38886F828}" srcOrd="0" destOrd="0" presId="urn:microsoft.com/office/officeart/2005/8/layout/cycle2"/>
    <dgm:cxn modelId="{20550DE0-FCD3-47F7-8444-9173778BF057}" type="presParOf" srcId="{6B93BA66-B6B0-4C10-A447-534D31244839}" destId="{90816E31-53D1-4792-9B30-AA20F8AC0935}" srcOrd="4" destOrd="0" presId="urn:microsoft.com/office/officeart/2005/8/layout/cycle2"/>
    <dgm:cxn modelId="{7E327364-C65F-4394-8AB2-EE7A64C3A816}" type="presParOf" srcId="{6B93BA66-B6B0-4C10-A447-534D31244839}" destId="{61F2F8C9-CFA9-4E2D-9376-296DB0AB1191}" srcOrd="5" destOrd="0" presId="urn:microsoft.com/office/officeart/2005/8/layout/cycle2"/>
    <dgm:cxn modelId="{73909B44-CFB8-42A4-BC81-D33AFE54D568}" type="presParOf" srcId="{61F2F8C9-CFA9-4E2D-9376-296DB0AB1191}" destId="{5F69FF91-9115-4019-A7D7-77B04BD1BAC3}" srcOrd="0" destOrd="0" presId="urn:microsoft.com/office/officeart/2005/8/layout/cycle2"/>
    <dgm:cxn modelId="{322DA846-13E1-41B3-B89E-C5B216AF06E6}" type="presParOf" srcId="{6B93BA66-B6B0-4C10-A447-534D31244839}" destId="{9B4D309F-A4B1-46C4-A0E3-4C95FD3CA453}" srcOrd="6" destOrd="0" presId="urn:microsoft.com/office/officeart/2005/8/layout/cycle2"/>
    <dgm:cxn modelId="{2C5D8A4D-911D-4825-AE05-10DD8C29200F}" type="presParOf" srcId="{6B93BA66-B6B0-4C10-A447-534D31244839}" destId="{1D03F890-2D40-4DE8-A734-5D7C157625B8}" srcOrd="7" destOrd="0" presId="urn:microsoft.com/office/officeart/2005/8/layout/cycle2"/>
    <dgm:cxn modelId="{DDF5E8F4-62F8-4CC8-8F5B-09BA34A0E53C}" type="presParOf" srcId="{1D03F890-2D40-4DE8-A734-5D7C157625B8}" destId="{F715CFFC-A9AC-4EED-8CD7-BC6A566935FB}" srcOrd="0" destOrd="0" presId="urn:microsoft.com/office/officeart/2005/8/layout/cycle2"/>
    <dgm:cxn modelId="{5121F0B6-ACF6-470A-9739-0A50A504266B}" type="presParOf" srcId="{6B93BA66-B6B0-4C10-A447-534D31244839}" destId="{E63C7C1F-68B3-4271-B6A6-98FA4FC83427}" srcOrd="8" destOrd="0" presId="urn:microsoft.com/office/officeart/2005/8/layout/cycle2"/>
    <dgm:cxn modelId="{2E234345-39F6-463D-B5D9-6D5C518A07CD}" type="presParOf" srcId="{6B93BA66-B6B0-4C10-A447-534D31244839}" destId="{AF32CCEE-3F6F-467F-9BF1-2D4AB08152C4}" srcOrd="9" destOrd="0" presId="urn:microsoft.com/office/officeart/2005/8/layout/cycle2"/>
    <dgm:cxn modelId="{FC3A5625-4791-42B6-8BBC-0CEE4E9A4A92}" type="presParOf" srcId="{AF32CCEE-3F6F-467F-9BF1-2D4AB08152C4}" destId="{1DD65DA1-ADEC-48EE-B30A-394C9F6D015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A41FA-059A-470D-987D-A8BD87CDA56B}">
      <dsp:nvSpPr>
        <dsp:cNvPr id="0" name=""/>
        <dsp:cNvSpPr/>
      </dsp:nvSpPr>
      <dsp:spPr>
        <a:xfrm>
          <a:off x="2590797" y="1295397"/>
          <a:ext cx="2971804" cy="259080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TLC Graduates (Certificate)</a:t>
          </a:r>
          <a:endParaRPr lang="en-US" sz="3000" kern="1200" dirty="0"/>
        </a:p>
      </dsp:txBody>
      <dsp:txXfrm>
        <a:off x="3026008" y="1674811"/>
        <a:ext cx="2101382" cy="1831976"/>
      </dsp:txXfrm>
    </dsp:sp>
    <dsp:sp modelId="{27F394CF-65F2-43FF-970C-61354E85B797}">
      <dsp:nvSpPr>
        <dsp:cNvPr id="0" name=""/>
        <dsp:cNvSpPr/>
      </dsp:nvSpPr>
      <dsp:spPr>
        <a:xfrm>
          <a:off x="3358157" y="513"/>
          <a:ext cx="1437084" cy="143708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Student Recruitment</a:t>
          </a:r>
          <a:endParaRPr lang="en-US" sz="1400" kern="1200" dirty="0"/>
        </a:p>
      </dsp:txBody>
      <dsp:txXfrm>
        <a:off x="3568613" y="210969"/>
        <a:ext cx="1016172" cy="1016172"/>
      </dsp:txXfrm>
    </dsp:sp>
    <dsp:sp modelId="{7AB512FA-2316-4EA6-A84B-F34DF83186B9}">
      <dsp:nvSpPr>
        <dsp:cNvPr id="0" name=""/>
        <dsp:cNvSpPr/>
      </dsp:nvSpPr>
      <dsp:spPr>
        <a:xfrm>
          <a:off x="5229902" y="1872257"/>
          <a:ext cx="1437084" cy="143708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Training Program</a:t>
          </a:r>
          <a:endParaRPr lang="en-US" sz="1400" kern="1200" dirty="0"/>
        </a:p>
      </dsp:txBody>
      <dsp:txXfrm>
        <a:off x="5440358" y="2082713"/>
        <a:ext cx="1016172" cy="1016172"/>
      </dsp:txXfrm>
    </dsp:sp>
    <dsp:sp modelId="{295F3028-213F-4092-955C-A0C8DAE793EA}">
      <dsp:nvSpPr>
        <dsp:cNvPr id="0" name=""/>
        <dsp:cNvSpPr/>
      </dsp:nvSpPr>
      <dsp:spPr>
        <a:xfrm>
          <a:off x="3358157" y="3744002"/>
          <a:ext cx="1437084" cy="143708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Testing for Mastery</a:t>
          </a:r>
          <a:endParaRPr lang="en-US" sz="1400" kern="1200" dirty="0"/>
        </a:p>
      </dsp:txBody>
      <dsp:txXfrm>
        <a:off x="3568613" y="3954458"/>
        <a:ext cx="1016172" cy="1016172"/>
      </dsp:txXfrm>
    </dsp:sp>
    <dsp:sp modelId="{CCA9FE15-A3E7-448F-814A-AA780E5DA1B3}">
      <dsp:nvSpPr>
        <dsp:cNvPr id="0" name=""/>
        <dsp:cNvSpPr/>
      </dsp:nvSpPr>
      <dsp:spPr>
        <a:xfrm>
          <a:off x="1486413" y="1872257"/>
          <a:ext cx="1437084" cy="143708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Job Placement and Follow Up</a:t>
          </a:r>
          <a:endParaRPr lang="en-US" sz="1400" kern="1200" dirty="0"/>
        </a:p>
      </dsp:txBody>
      <dsp:txXfrm>
        <a:off x="1696869" y="2082713"/>
        <a:ext cx="1016172" cy="1016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7CFCCB-BD1D-447A-B929-270126261378}" type="datetimeFigureOut">
              <a:rPr lang="en-US" smtClean="0"/>
              <a:t>7/2/2018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3D421-B8B1-414A-9220-63FCF5A71C04}" type="slidenum">
              <a:rPr lang="en-US" smtClean="0"/>
              <a:t>‹#›</a:t>
            </a:fld>
            <a:endParaRPr lang="en-US"/>
          </a:p>
        </p:txBody>
      </p:sp>
    </p:spTree>
    <p:extLst>
      <p:ext uri="{BB962C8B-B14F-4D97-AF65-F5344CB8AC3E}">
        <p14:creationId xmlns:p14="http://schemas.microsoft.com/office/powerpoint/2010/main" val="2917234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83D421-B8B1-414A-9220-63FCF5A71C04}" type="slidenum">
              <a:rPr lang="en-US" smtClean="0"/>
              <a:t>52</a:t>
            </a:fld>
            <a:endParaRPr lang="en-US"/>
          </a:p>
        </p:txBody>
      </p:sp>
    </p:spTree>
    <p:extLst>
      <p:ext uri="{BB962C8B-B14F-4D97-AF65-F5344CB8AC3E}">
        <p14:creationId xmlns:p14="http://schemas.microsoft.com/office/powerpoint/2010/main" val="11966695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C57B36A5-984D-4D95-BEED-C7BC99E0F8BD}" type="datetimeFigureOut">
              <a:rPr lang="en-US" smtClean="0"/>
              <a:t>7/2/2018</a:t>
            </a:fld>
            <a:endParaRPr lang="en-US"/>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D23186E0-2BD6-4F6A-92DB-C5F4105CDC04}" type="slidenum">
              <a:rPr lang="en-US" smtClean="0"/>
              <a:t>‹#›</a:t>
            </a:fld>
            <a:endParaRPr lang="en-US"/>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B36A5-984D-4D95-BEED-C7BC99E0F8BD}"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B36A5-984D-4D95-BEED-C7BC99E0F8BD}"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57B36A5-984D-4D95-BEED-C7BC99E0F8BD}"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186E0-2BD6-4F6A-92DB-C5F4105CDC04}" type="slidenum">
              <a:rPr lang="en-US" smtClean="0"/>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57B36A5-984D-4D95-BEED-C7BC99E0F8BD}" type="datetimeFigureOut">
              <a:rPr lang="en-US" smtClean="0"/>
              <a:t>7/2/2018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3186E0-2BD6-4F6A-92DB-C5F4105CDC04}" type="slidenum">
              <a:rPr lang="en-US" smtClean="0"/>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7B36A5-984D-4D95-BEED-C7BC99E0F8BD}" type="datetimeFigureOut">
              <a:rPr lang="en-US" smtClean="0"/>
              <a:t>7/2/2018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B36A5-984D-4D95-BEED-C7BC99E0F8BD}" type="datetimeFigureOut">
              <a:rPr lang="en-US" smtClean="0"/>
              <a:t>7/2/2018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B36A5-984D-4D95-BEED-C7BC99E0F8BD}"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B36A5-984D-4D95-BEED-C7BC99E0F8BD}" type="datetimeFigureOut">
              <a:rPr lang="en-US" smtClean="0"/>
              <a:t>7/2/2018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B36A5-984D-4D95-BEED-C7BC99E0F8BD}"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7B36A5-984D-4D95-BEED-C7BC99E0F8BD}" type="datetimeFigureOut">
              <a:rPr lang="en-US" smtClean="0"/>
              <a:t>7/2/2018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3186E0-2BD6-4F6A-92DB-C5F4105CDC0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C57B36A5-984D-4D95-BEED-C7BC99E0F8BD}" type="datetimeFigureOut">
              <a:rPr lang="en-US" smtClean="0"/>
              <a:t>7/2/2018</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D23186E0-2BD6-4F6A-92DB-C5F4105CDC0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buildingbetterfutures.us/media/view/2017/06/hb1255_249.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TLC Staffing Workshop</a:t>
            </a:r>
            <a:endParaRPr lang="en-US" dirty="0"/>
          </a:p>
        </p:txBody>
      </p:sp>
      <p:sp>
        <p:nvSpPr>
          <p:cNvPr id="3" name="Subtitle 2"/>
          <p:cNvSpPr>
            <a:spLocks noGrp="1"/>
          </p:cNvSpPr>
          <p:nvPr>
            <p:ph type="subTitle" idx="1"/>
          </p:nvPr>
        </p:nvSpPr>
        <p:spPr/>
        <p:txBody>
          <a:bodyPr/>
          <a:lstStyle/>
          <a:p>
            <a:r>
              <a:rPr lang="en-US" dirty="0" smtClean="0"/>
              <a:t>July 2-3 (Springdale)</a:t>
            </a:r>
          </a:p>
          <a:p>
            <a:r>
              <a:rPr lang="en-US" dirty="0" smtClean="0"/>
              <a:t>August 6-7 (Blytheville)</a:t>
            </a:r>
            <a:endParaRPr lang="en-US" dirty="0"/>
          </a:p>
        </p:txBody>
      </p:sp>
      <p:sp>
        <p:nvSpPr>
          <p:cNvPr id="4" name="TextBox 3"/>
          <p:cNvSpPr txBox="1"/>
          <p:nvPr/>
        </p:nvSpPr>
        <p:spPr>
          <a:xfrm rot="20627890">
            <a:off x="1235743" y="3794544"/>
            <a:ext cx="1926147" cy="2031325"/>
          </a:xfrm>
          <a:prstGeom prst="rect">
            <a:avLst/>
          </a:prstGeom>
          <a:noFill/>
        </p:spPr>
        <p:txBody>
          <a:bodyPr wrap="square" rtlCol="0">
            <a:spAutoFit/>
          </a:bodyPr>
          <a:lstStyle/>
          <a:p>
            <a:r>
              <a:rPr lang="en-US" dirty="0" smtClean="0">
                <a:solidFill>
                  <a:schemeClr val="bg1"/>
                </a:solidFill>
              </a:rPr>
              <a:t>Northwest Technical Institute/</a:t>
            </a:r>
          </a:p>
          <a:p>
            <a:endParaRPr lang="en-US" dirty="0" smtClean="0">
              <a:solidFill>
                <a:schemeClr val="bg1"/>
              </a:solidFill>
            </a:endParaRPr>
          </a:p>
          <a:p>
            <a:r>
              <a:rPr lang="en-US" dirty="0" smtClean="0">
                <a:solidFill>
                  <a:schemeClr val="bg1"/>
                </a:solidFill>
              </a:rPr>
              <a:t>Arkansas Northeastern College</a:t>
            </a:r>
            <a:endParaRPr lang="en-US" dirty="0">
              <a:solidFill>
                <a:schemeClr val="bg1"/>
              </a:solidFill>
            </a:endParaRPr>
          </a:p>
        </p:txBody>
      </p:sp>
    </p:spTree>
    <p:extLst>
      <p:ext uri="{BB962C8B-B14F-4D97-AF65-F5344CB8AC3E}">
        <p14:creationId xmlns:p14="http://schemas.microsoft.com/office/powerpoint/2010/main" val="35469278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1: Introductions and Opening Remarks</a:t>
            </a:r>
            <a:endParaRPr lang="en-US" dirty="0"/>
          </a:p>
        </p:txBody>
      </p:sp>
      <p:sp>
        <p:nvSpPr>
          <p:cNvPr id="3" name="Content Placeholder 2"/>
          <p:cNvSpPr>
            <a:spLocks noGrp="1"/>
          </p:cNvSpPr>
          <p:nvPr>
            <p:ph idx="1"/>
          </p:nvPr>
        </p:nvSpPr>
        <p:spPr/>
        <p:txBody>
          <a:bodyPr>
            <a:normAutofit/>
          </a:bodyPr>
          <a:lstStyle/>
          <a:p>
            <a:r>
              <a:rPr lang="en-US" sz="3200" dirty="0" smtClean="0"/>
              <a:t>Invitation and remarks from CEO</a:t>
            </a:r>
          </a:p>
          <a:p>
            <a:r>
              <a:rPr lang="en-US" sz="3200" dirty="0" smtClean="0"/>
              <a:t>Introductions: Tell us about yourself</a:t>
            </a:r>
          </a:p>
          <a:p>
            <a:pPr lvl="1"/>
            <a:r>
              <a:rPr lang="en-US" sz="3000" dirty="0" smtClean="0"/>
              <a:t>What is your background? </a:t>
            </a:r>
          </a:p>
          <a:p>
            <a:pPr lvl="1"/>
            <a:r>
              <a:rPr lang="en-US" sz="3000" dirty="0" smtClean="0"/>
              <a:t>What brought you to this place?</a:t>
            </a:r>
          </a:p>
          <a:p>
            <a:pPr lvl="1"/>
            <a:r>
              <a:rPr lang="en-US" sz="3000" dirty="0" smtClean="0"/>
              <a:t>What are your hopes for this course? </a:t>
            </a:r>
          </a:p>
          <a:p>
            <a:pPr lvl="1"/>
            <a:r>
              <a:rPr lang="en-US" sz="3000" dirty="0" smtClean="0"/>
              <a:t>When you die, what do you want to be remembered for? </a:t>
            </a:r>
            <a:endParaRPr lang="en-US" sz="3000" dirty="0"/>
          </a:p>
        </p:txBody>
      </p:sp>
    </p:spTree>
    <p:extLst>
      <p:ext uri="{BB962C8B-B14F-4D97-AF65-F5344CB8AC3E}">
        <p14:creationId xmlns:p14="http://schemas.microsoft.com/office/powerpoint/2010/main" val="130117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 Goals</a:t>
            </a:r>
            <a:endParaRPr lang="en-US" dirty="0"/>
          </a:p>
        </p:txBody>
      </p:sp>
      <p:sp>
        <p:nvSpPr>
          <p:cNvPr id="3" name="Content Placeholder 2"/>
          <p:cNvSpPr>
            <a:spLocks noGrp="1"/>
          </p:cNvSpPr>
          <p:nvPr>
            <p:ph idx="1"/>
          </p:nvPr>
        </p:nvSpPr>
        <p:spPr>
          <a:xfrm>
            <a:off x="457200" y="1676400"/>
            <a:ext cx="8305800" cy="4724400"/>
          </a:xfrm>
        </p:spPr>
        <p:txBody>
          <a:bodyPr/>
          <a:lstStyle/>
          <a:p>
            <a:r>
              <a:rPr lang="en-US" dirty="0" smtClean="0"/>
              <a:t>1. Understand the history and purpose of BBF and TLC (How did we get here?)</a:t>
            </a:r>
          </a:p>
          <a:p>
            <a:r>
              <a:rPr lang="en-US" dirty="0" smtClean="0"/>
              <a:t>2 . Learn about the disparate pieces of TLC (How do we work together to make things happen?)</a:t>
            </a:r>
          </a:p>
          <a:p>
            <a:r>
              <a:rPr lang="en-US" dirty="0" smtClean="0"/>
              <a:t>3. Understand state regulations as they pertain to TLC (What are the guidelines that we have to follow?)</a:t>
            </a:r>
          </a:p>
          <a:p>
            <a:r>
              <a:rPr lang="en-US" dirty="0" smtClean="0"/>
              <a:t>4. Learn about student recruitment strategies (Where/how do we find participants?)</a:t>
            </a:r>
          </a:p>
          <a:p>
            <a:r>
              <a:rPr lang="en-US" dirty="0" smtClean="0"/>
              <a:t>5. Discuss questions that the session creates for you (What else do you need to know about what we’ve covered today?)</a:t>
            </a:r>
          </a:p>
          <a:p>
            <a:endParaRPr lang="en-US" dirty="0"/>
          </a:p>
        </p:txBody>
      </p:sp>
    </p:spTree>
    <p:extLst>
      <p:ext uri="{BB962C8B-B14F-4D97-AF65-F5344CB8AC3E}">
        <p14:creationId xmlns:p14="http://schemas.microsoft.com/office/powerpoint/2010/main" val="23265306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8534400" cy="1219200"/>
          </a:xfrm>
        </p:spPr>
        <p:txBody>
          <a:bodyPr/>
          <a:lstStyle/>
          <a:p>
            <a:r>
              <a:rPr lang="en-US" sz="4000" dirty="0" smtClean="0"/>
              <a:t>History </a:t>
            </a:r>
            <a:r>
              <a:rPr lang="en-US" sz="4000" dirty="0"/>
              <a:t>and purpose of BBF and TLC </a:t>
            </a:r>
          </a:p>
        </p:txBody>
      </p:sp>
      <p:sp>
        <p:nvSpPr>
          <p:cNvPr id="3" name="Content Placeholder 2"/>
          <p:cNvSpPr>
            <a:spLocks noGrp="1"/>
          </p:cNvSpPr>
          <p:nvPr>
            <p:ph idx="1"/>
          </p:nvPr>
        </p:nvSpPr>
        <p:spPr>
          <a:xfrm>
            <a:off x="533400" y="1371600"/>
            <a:ext cx="8153400" cy="5181600"/>
          </a:xfrm>
        </p:spPr>
        <p:txBody>
          <a:bodyPr>
            <a:normAutofit lnSpcReduction="10000"/>
          </a:bodyPr>
          <a:lstStyle/>
          <a:p>
            <a:r>
              <a:rPr lang="en-US" dirty="0"/>
              <a:t>Building Better Futures </a:t>
            </a:r>
            <a:r>
              <a:rPr lang="en-US" dirty="0" smtClean="0"/>
              <a:t> was created by legislation (HB 1255 of 2015) created and sponsored by former Arkansas State Representative Mary Broadaway</a:t>
            </a:r>
            <a:r>
              <a:rPr lang="en-US" dirty="0"/>
              <a:t>. </a:t>
            </a:r>
            <a:r>
              <a:rPr lang="en-US" dirty="0">
                <a:hlinkClick r:id="rId2"/>
              </a:rPr>
              <a:t>http://</a:t>
            </a:r>
            <a:r>
              <a:rPr lang="en-US" dirty="0" smtClean="0">
                <a:hlinkClick r:id="rId2"/>
              </a:rPr>
              <a:t>buildingbetterfutures.us/media/view/2017/06/hb1255_249.pdf</a:t>
            </a:r>
            <a:endParaRPr lang="en-US" dirty="0" smtClean="0"/>
          </a:p>
          <a:p>
            <a:r>
              <a:rPr lang="en-US" dirty="0" smtClean="0"/>
              <a:t>Because of  her </a:t>
            </a:r>
            <a:r>
              <a:rPr lang="en-US" dirty="0"/>
              <a:t>personal experience of searching for options for her son, </a:t>
            </a:r>
            <a:r>
              <a:rPr lang="en-US" dirty="0" smtClean="0"/>
              <a:t>Rep. Broadaway is committed to expanding educational </a:t>
            </a:r>
            <a:r>
              <a:rPr lang="en-US" dirty="0"/>
              <a:t>and vocational opportunities </a:t>
            </a:r>
            <a:r>
              <a:rPr lang="en-US" dirty="0" smtClean="0"/>
              <a:t>for the  </a:t>
            </a:r>
            <a:r>
              <a:rPr lang="en-US" dirty="0"/>
              <a:t>IDD population. </a:t>
            </a:r>
            <a:endParaRPr lang="en-US" dirty="0" smtClean="0"/>
          </a:p>
          <a:p>
            <a:r>
              <a:rPr lang="en-US" dirty="0" smtClean="0"/>
              <a:t>Building </a:t>
            </a:r>
            <a:r>
              <a:rPr lang="en-US" dirty="0"/>
              <a:t>Better Futures assists higher education institutions </a:t>
            </a:r>
            <a:r>
              <a:rPr lang="en-US" dirty="0" smtClean="0"/>
              <a:t>in the design </a:t>
            </a:r>
            <a:r>
              <a:rPr lang="en-US" dirty="0"/>
              <a:t>and </a:t>
            </a:r>
            <a:r>
              <a:rPr lang="en-US" dirty="0" smtClean="0"/>
              <a:t>implementation of programs </a:t>
            </a:r>
            <a:r>
              <a:rPr lang="en-US" dirty="0"/>
              <a:t>that integrate IDD students into their regular student population while providing them the means to participate in certificated programs that will provide specialized skills and lead to </a:t>
            </a:r>
            <a:r>
              <a:rPr lang="en-US" dirty="0" smtClean="0"/>
              <a:t>employment. </a:t>
            </a:r>
            <a:endParaRPr lang="en-US" dirty="0"/>
          </a:p>
        </p:txBody>
      </p:sp>
    </p:spTree>
    <p:extLst>
      <p:ext uri="{BB962C8B-B14F-4D97-AF65-F5344CB8AC3E}">
        <p14:creationId xmlns:p14="http://schemas.microsoft.com/office/powerpoint/2010/main" val="3448440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8534400" cy="1219200"/>
          </a:xfrm>
        </p:spPr>
        <p:txBody>
          <a:bodyPr/>
          <a:lstStyle/>
          <a:p>
            <a:r>
              <a:rPr lang="en-US" sz="4000" dirty="0" smtClean="0"/>
              <a:t>History </a:t>
            </a:r>
            <a:r>
              <a:rPr lang="en-US" sz="4000" dirty="0"/>
              <a:t>and purpose of BBF and TLC </a:t>
            </a:r>
          </a:p>
        </p:txBody>
      </p:sp>
      <p:sp>
        <p:nvSpPr>
          <p:cNvPr id="3" name="Content Placeholder 2"/>
          <p:cNvSpPr>
            <a:spLocks noGrp="1"/>
          </p:cNvSpPr>
          <p:nvPr>
            <p:ph idx="1"/>
          </p:nvPr>
        </p:nvSpPr>
        <p:spPr>
          <a:xfrm>
            <a:off x="533400" y="1371600"/>
            <a:ext cx="8153400" cy="5181600"/>
          </a:xfrm>
        </p:spPr>
        <p:txBody>
          <a:bodyPr>
            <a:normAutofit fontScale="92500"/>
          </a:bodyPr>
          <a:lstStyle/>
          <a:p>
            <a:r>
              <a:rPr lang="en-US" dirty="0" smtClean="0"/>
              <a:t>After her term in the legislature, former Representative Broadaway created Building Better Futures, LLC with this mission: </a:t>
            </a:r>
            <a:r>
              <a:rPr lang="en-US" i="1" u="sng" dirty="0"/>
              <a:t>“</a:t>
            </a:r>
            <a:r>
              <a:rPr lang="en-US" i="1" u="sng" dirty="0" smtClean="0"/>
              <a:t>BBF </a:t>
            </a:r>
            <a:r>
              <a:rPr lang="en-US" i="1" u="sng" dirty="0"/>
              <a:t>creates opportunities for individuals with intellectual disabilities to expand their employment prospects by providing them the opportunity to learn  marketable and transferrable employment skills in an inclusive higher education environment</a:t>
            </a:r>
            <a:r>
              <a:rPr lang="en-US" i="1" u="sng" dirty="0" smtClean="0"/>
              <a:t>.” </a:t>
            </a:r>
          </a:p>
          <a:p>
            <a:r>
              <a:rPr lang="en-US" dirty="0" smtClean="0"/>
              <a:t>BBF Rationale: </a:t>
            </a:r>
          </a:p>
          <a:p>
            <a:pPr lvl="1"/>
            <a:r>
              <a:rPr lang="en-US" dirty="0"/>
              <a:t>One to four years after high school, individuals with IDD have the lowest rate of employment (29.8%) of all disabilities</a:t>
            </a:r>
            <a:r>
              <a:rPr lang="en-US" dirty="0" smtClean="0"/>
              <a:t>.</a:t>
            </a:r>
            <a:endParaRPr lang="en-US" dirty="0"/>
          </a:p>
          <a:p>
            <a:pPr lvl="1"/>
            <a:r>
              <a:rPr lang="en-US" dirty="0"/>
              <a:t>Students with IDD who completed postsecondary education had a 73% higher weekly income than those without postsecondary education</a:t>
            </a:r>
          </a:p>
          <a:p>
            <a:pPr lvl="1"/>
            <a:r>
              <a:rPr lang="en-US" dirty="0"/>
              <a:t>Only 26% of those with IDD were employed in full-time jobs and only a third of those were offered employer health insurance</a:t>
            </a:r>
            <a:r>
              <a:rPr lang="en-US" dirty="0" smtClean="0"/>
              <a:t>.</a:t>
            </a:r>
          </a:p>
        </p:txBody>
      </p:sp>
    </p:spTree>
    <p:extLst>
      <p:ext uri="{BB962C8B-B14F-4D97-AF65-F5344CB8AC3E}">
        <p14:creationId xmlns:p14="http://schemas.microsoft.com/office/powerpoint/2010/main" val="1656824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8534400" cy="1219200"/>
          </a:xfrm>
        </p:spPr>
        <p:txBody>
          <a:bodyPr/>
          <a:lstStyle/>
          <a:p>
            <a:r>
              <a:rPr lang="en-US" sz="4000" dirty="0" smtClean="0"/>
              <a:t>History </a:t>
            </a:r>
            <a:r>
              <a:rPr lang="en-US" sz="4000" dirty="0"/>
              <a:t>and purpose of BBF and TLC </a:t>
            </a:r>
          </a:p>
        </p:txBody>
      </p:sp>
      <p:sp>
        <p:nvSpPr>
          <p:cNvPr id="3" name="Content Placeholder 2"/>
          <p:cNvSpPr>
            <a:spLocks noGrp="1"/>
          </p:cNvSpPr>
          <p:nvPr>
            <p:ph idx="1"/>
          </p:nvPr>
        </p:nvSpPr>
        <p:spPr>
          <a:xfrm>
            <a:off x="533400" y="1371600"/>
            <a:ext cx="8153400" cy="5181600"/>
          </a:xfrm>
        </p:spPr>
        <p:txBody>
          <a:bodyPr>
            <a:normAutofit lnSpcReduction="10000"/>
          </a:bodyPr>
          <a:lstStyle/>
          <a:p>
            <a:r>
              <a:rPr lang="en-US" dirty="0"/>
              <a:t>In 2016, BBF created an educational program, Transitions for Life and Career (TLC) as part of this mission. </a:t>
            </a:r>
            <a:endParaRPr lang="en-US" dirty="0" smtClean="0"/>
          </a:p>
          <a:p>
            <a:r>
              <a:rPr lang="en-US" dirty="0" smtClean="0"/>
              <a:t>TLC </a:t>
            </a:r>
            <a:r>
              <a:rPr lang="en-US" dirty="0"/>
              <a:t>is designed to  provide students who have intellectual or developmental disabilities with the knowledge and skills necessary to </a:t>
            </a:r>
            <a:r>
              <a:rPr lang="en-US" dirty="0" smtClean="0"/>
              <a:t>perform </a:t>
            </a:r>
            <a:r>
              <a:rPr lang="en-US" dirty="0"/>
              <a:t>basic care services for a patient (acute care setting) or resident (long-term care setting) or a participant in a program supporting individuals who have disabilities. It  prepares the student to function in the role of Direct Care Professional under the supervision of a registered nurse (RN) or licensed practical nurse (LPN).          Additionally, the course will prepare the student to function in the role of a Direct Care Professional for individuals who have disabilities under the direction of a professional DSP supervisor. </a:t>
            </a:r>
          </a:p>
        </p:txBody>
      </p:sp>
    </p:spTree>
    <p:extLst>
      <p:ext uri="{BB962C8B-B14F-4D97-AF65-F5344CB8AC3E}">
        <p14:creationId xmlns:p14="http://schemas.microsoft.com/office/powerpoint/2010/main" val="1386421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8534400" cy="1219200"/>
          </a:xfrm>
        </p:spPr>
        <p:txBody>
          <a:bodyPr/>
          <a:lstStyle/>
          <a:p>
            <a:r>
              <a:rPr lang="en-US" sz="4000" dirty="0" smtClean="0"/>
              <a:t>History </a:t>
            </a:r>
            <a:r>
              <a:rPr lang="en-US" sz="4000" dirty="0"/>
              <a:t>and purpose of BBF and TLC </a:t>
            </a:r>
          </a:p>
        </p:txBody>
      </p:sp>
      <p:sp>
        <p:nvSpPr>
          <p:cNvPr id="3" name="Content Placeholder 2"/>
          <p:cNvSpPr>
            <a:spLocks noGrp="1"/>
          </p:cNvSpPr>
          <p:nvPr>
            <p:ph idx="1"/>
          </p:nvPr>
        </p:nvSpPr>
        <p:spPr>
          <a:xfrm>
            <a:off x="533400" y="1371600"/>
            <a:ext cx="8153400" cy="5181600"/>
          </a:xfrm>
        </p:spPr>
        <p:txBody>
          <a:bodyPr>
            <a:normAutofit fontScale="92500" lnSpcReduction="10000"/>
          </a:bodyPr>
          <a:lstStyle/>
          <a:p>
            <a:r>
              <a:rPr lang="en-US" dirty="0" smtClean="0"/>
              <a:t>TLC Rationale: </a:t>
            </a:r>
          </a:p>
          <a:p>
            <a:pPr lvl="1"/>
            <a:r>
              <a:rPr lang="en-US" dirty="0"/>
              <a:t>According to the Bureau of Labor Statistics, the two fastest growing occupations in the country are Home Health Aides and Personal Care aides. </a:t>
            </a:r>
            <a:endParaRPr lang="en-US" dirty="0" smtClean="0"/>
          </a:p>
          <a:p>
            <a:pPr lvl="1"/>
            <a:r>
              <a:rPr lang="en-US" dirty="0" smtClean="0"/>
              <a:t>BLS </a:t>
            </a:r>
            <a:r>
              <a:rPr lang="en-US" dirty="0"/>
              <a:t>projects the need in these two careers will increase by 70% over the next few years. In real numbers, it’s estimated that we will have to add an additional 2.8 million workers by 2020 to meet the growing need. </a:t>
            </a:r>
            <a:endParaRPr lang="en-US" dirty="0" smtClean="0"/>
          </a:p>
          <a:p>
            <a:pPr lvl="1"/>
            <a:r>
              <a:rPr lang="en-US" dirty="0" smtClean="0"/>
              <a:t>The </a:t>
            </a:r>
            <a:r>
              <a:rPr lang="en-US" dirty="0"/>
              <a:t>reasons are perhaps obvious; as our population ages, more and more of us will need assistance to function in our homes and communities. </a:t>
            </a:r>
            <a:endParaRPr lang="en-US" dirty="0" smtClean="0"/>
          </a:p>
          <a:p>
            <a:pPr lvl="1"/>
            <a:r>
              <a:rPr lang="en-US" dirty="0" smtClean="0"/>
              <a:t>It’s a Win-Win: TLC </a:t>
            </a:r>
            <a:r>
              <a:rPr lang="en-US" dirty="0"/>
              <a:t>is an innovative vocational program that addresses two very compelling societal needs at once by equipping one of the most underemployed segments of the American population, the intellectually and developmentally disabled, with the skills to work in one of the highest demand and fastest growing occupations. </a:t>
            </a:r>
          </a:p>
          <a:p>
            <a:pPr lvl="1"/>
            <a:endParaRPr lang="en-US" dirty="0"/>
          </a:p>
        </p:txBody>
      </p:sp>
    </p:spTree>
    <p:extLst>
      <p:ext uri="{BB962C8B-B14F-4D97-AF65-F5344CB8AC3E}">
        <p14:creationId xmlns:p14="http://schemas.microsoft.com/office/powerpoint/2010/main" val="3514608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8534400" cy="1219200"/>
          </a:xfrm>
        </p:spPr>
        <p:txBody>
          <a:bodyPr/>
          <a:lstStyle/>
          <a:p>
            <a:r>
              <a:rPr lang="en-US" sz="4000" dirty="0" smtClean="0"/>
              <a:t>Discussion of TLC Components </a:t>
            </a:r>
            <a:endParaRPr lang="en-US"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3671359"/>
              </p:ext>
            </p:extLst>
          </p:nvPr>
        </p:nvGraphicFramePr>
        <p:xfrm>
          <a:off x="533400" y="1371600"/>
          <a:ext cx="8153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3806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442674"/>
          </a:xfrm>
        </p:spPr>
        <p:txBody>
          <a:bodyPr/>
          <a:lstStyle/>
          <a:p>
            <a:r>
              <a:rPr lang="en-US" dirty="0"/>
              <a:t>Discussion of TLC Components </a:t>
            </a:r>
          </a:p>
        </p:txBody>
      </p:sp>
      <p:sp>
        <p:nvSpPr>
          <p:cNvPr id="3" name="Content Placeholder 2"/>
          <p:cNvSpPr>
            <a:spLocks noGrp="1"/>
          </p:cNvSpPr>
          <p:nvPr>
            <p:ph idx="1"/>
          </p:nvPr>
        </p:nvSpPr>
        <p:spPr>
          <a:xfrm>
            <a:off x="304800" y="1676400"/>
            <a:ext cx="8382000" cy="4876800"/>
          </a:xfrm>
        </p:spPr>
        <p:txBody>
          <a:bodyPr>
            <a:normAutofit fontScale="92500" lnSpcReduction="20000"/>
          </a:bodyPr>
          <a:lstStyle/>
          <a:p>
            <a:r>
              <a:rPr lang="en-US" dirty="0" smtClean="0"/>
              <a:t>Each TLC Site has a minimum of three employee positions. </a:t>
            </a:r>
          </a:p>
          <a:p>
            <a:pPr lvl="1"/>
            <a:r>
              <a:rPr lang="en-US" dirty="0" smtClean="0"/>
              <a:t>1. </a:t>
            </a:r>
            <a:r>
              <a:rPr lang="en-US" dirty="0"/>
              <a:t>TLC Specialist: </a:t>
            </a:r>
            <a:r>
              <a:rPr lang="en-US" dirty="0" smtClean="0"/>
              <a:t>Provides </a:t>
            </a:r>
            <a:r>
              <a:rPr lang="en-US" dirty="0"/>
              <a:t>support and assistance to participants in the </a:t>
            </a:r>
            <a:r>
              <a:rPr lang="en-US" dirty="0" smtClean="0"/>
              <a:t>training program. </a:t>
            </a:r>
            <a:r>
              <a:rPr lang="en-US" dirty="0"/>
              <a:t>The </a:t>
            </a:r>
            <a:r>
              <a:rPr lang="en-US" dirty="0" smtClean="0"/>
              <a:t>TLC Specialist provides </a:t>
            </a:r>
            <a:r>
              <a:rPr lang="en-US" dirty="0"/>
              <a:t>assistance to enable </a:t>
            </a:r>
            <a:r>
              <a:rPr lang="en-US" dirty="0" smtClean="0"/>
              <a:t>participants who </a:t>
            </a:r>
            <a:r>
              <a:rPr lang="en-US" dirty="0"/>
              <a:t>have ID/DD to enroll in the TLC training program, support and advocacy to those students who are enrolled, and assistance in locating and maintaining gainful employment upon completion of the program. He or she is responsible for ensuring that TLC participants are included fully in all decisions concerning work and career</a:t>
            </a:r>
            <a:r>
              <a:rPr lang="en-US" dirty="0" smtClean="0"/>
              <a:t>.</a:t>
            </a:r>
          </a:p>
          <a:p>
            <a:pPr lvl="1"/>
            <a:r>
              <a:rPr lang="en-US" dirty="0"/>
              <a:t>2. </a:t>
            </a:r>
            <a:r>
              <a:rPr lang="en-US" dirty="0" smtClean="0"/>
              <a:t>TLC </a:t>
            </a:r>
            <a:r>
              <a:rPr lang="en-US" dirty="0"/>
              <a:t>Program </a:t>
            </a:r>
            <a:r>
              <a:rPr lang="en-US" dirty="0" smtClean="0"/>
              <a:t>Instructor:  Teaches </a:t>
            </a:r>
            <a:r>
              <a:rPr lang="en-US" dirty="0"/>
              <a:t>participants in the </a:t>
            </a:r>
            <a:r>
              <a:rPr lang="en-US" dirty="0" smtClean="0"/>
              <a:t>Direct </a:t>
            </a:r>
            <a:r>
              <a:rPr lang="en-US" dirty="0"/>
              <a:t>Care Professional (DCP) Training </a:t>
            </a:r>
            <a:r>
              <a:rPr lang="en-US" dirty="0" smtClean="0"/>
              <a:t>Program. </a:t>
            </a:r>
            <a:r>
              <a:rPr lang="en-US" dirty="0"/>
              <a:t>The instructor is expected to plan, organize, and teach in a manner that encourages students in harmony with the organization’s mission and </a:t>
            </a:r>
            <a:r>
              <a:rPr lang="en-US" dirty="0" smtClean="0"/>
              <a:t>values an to promote </a:t>
            </a:r>
            <a:r>
              <a:rPr lang="en-US" dirty="0"/>
              <a:t>and </a:t>
            </a:r>
            <a:r>
              <a:rPr lang="en-US" dirty="0" smtClean="0"/>
              <a:t>direct </a:t>
            </a:r>
            <a:r>
              <a:rPr lang="en-US" dirty="0"/>
              <a:t>successful student learning in keeping with the learning-centered values and goals of the host campus. Communication with the TLC Support Specialist, Program Development Specialist and with all community and state partners, as well as with BBF leadership is expected.</a:t>
            </a:r>
            <a:endParaRPr lang="en-US" dirty="0" smtClean="0"/>
          </a:p>
        </p:txBody>
      </p:sp>
    </p:spTree>
    <p:extLst>
      <p:ext uri="{BB962C8B-B14F-4D97-AF65-F5344CB8AC3E}">
        <p14:creationId xmlns:p14="http://schemas.microsoft.com/office/powerpoint/2010/main" val="628485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442674"/>
          </a:xfrm>
        </p:spPr>
        <p:txBody>
          <a:bodyPr/>
          <a:lstStyle/>
          <a:p>
            <a:r>
              <a:rPr lang="en-US" dirty="0"/>
              <a:t>Discussion of TLC Components </a:t>
            </a:r>
          </a:p>
        </p:txBody>
      </p:sp>
      <p:sp>
        <p:nvSpPr>
          <p:cNvPr id="3" name="Content Placeholder 2"/>
          <p:cNvSpPr>
            <a:spLocks noGrp="1"/>
          </p:cNvSpPr>
          <p:nvPr>
            <p:ph idx="1"/>
          </p:nvPr>
        </p:nvSpPr>
        <p:spPr>
          <a:xfrm>
            <a:off x="304800" y="1676400"/>
            <a:ext cx="8382000" cy="4876800"/>
          </a:xfrm>
        </p:spPr>
        <p:txBody>
          <a:bodyPr>
            <a:normAutofit fontScale="92500"/>
          </a:bodyPr>
          <a:lstStyle/>
          <a:p>
            <a:r>
              <a:rPr lang="en-US" dirty="0" smtClean="0"/>
              <a:t>Each TLC Site has a minimum of three employee positions (cont.) </a:t>
            </a:r>
          </a:p>
          <a:p>
            <a:pPr lvl="1"/>
            <a:r>
              <a:rPr lang="en-US" dirty="0"/>
              <a:t>3</a:t>
            </a:r>
            <a:r>
              <a:rPr lang="en-US" dirty="0" smtClean="0"/>
              <a:t>. </a:t>
            </a:r>
            <a:r>
              <a:rPr lang="en-US" dirty="0"/>
              <a:t>TLC </a:t>
            </a:r>
            <a:r>
              <a:rPr lang="en-US" dirty="0" smtClean="0"/>
              <a:t>Paraprofessional</a:t>
            </a:r>
            <a:r>
              <a:rPr lang="en-US" dirty="0"/>
              <a:t>: </a:t>
            </a:r>
            <a:r>
              <a:rPr lang="en-US" dirty="0" smtClean="0"/>
              <a:t>a) Assists </a:t>
            </a:r>
            <a:r>
              <a:rPr lang="en-US" dirty="0"/>
              <a:t>students with disabilities in the TLC Basic Direct Care Professional training program under the direction of the TLC Program Instructor. The paraprofessional assists the teacher in general daily classroom activities, assists students, affirms their abilities, and strives to promote dignity in all relationships</a:t>
            </a:r>
            <a:r>
              <a:rPr lang="en-US" dirty="0" smtClean="0"/>
              <a:t>.</a:t>
            </a:r>
            <a:endParaRPr lang="en-US" dirty="0"/>
          </a:p>
          <a:p>
            <a:pPr lvl="1"/>
            <a:r>
              <a:rPr lang="en-US" dirty="0" smtClean="0"/>
              <a:t>b) In </a:t>
            </a:r>
            <a:r>
              <a:rPr lang="en-US" dirty="0"/>
              <a:t>addition, the TLC Paraprofessional will provide assistance to these students who have completed the course in locating and maintaining employment in the direct support industry. These “post-certification” duties will be supervised and directed by the TLC Specialist. </a:t>
            </a:r>
            <a:endParaRPr lang="en-US" dirty="0" smtClean="0"/>
          </a:p>
          <a:p>
            <a:r>
              <a:rPr lang="en-US" dirty="0" smtClean="0"/>
              <a:t>TLC will also employ interns and practicum students when necessary and may, when necessary add other positions to ensure student success. </a:t>
            </a:r>
            <a:endParaRPr lang="en-US" dirty="0"/>
          </a:p>
        </p:txBody>
      </p:sp>
    </p:spTree>
    <p:extLst>
      <p:ext uri="{BB962C8B-B14F-4D97-AF65-F5344CB8AC3E}">
        <p14:creationId xmlns:p14="http://schemas.microsoft.com/office/powerpoint/2010/main" val="3774999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442674"/>
          </a:xfrm>
        </p:spPr>
        <p:txBody>
          <a:bodyPr/>
          <a:lstStyle/>
          <a:p>
            <a:r>
              <a:rPr lang="en-US" dirty="0"/>
              <a:t>Discussion of </a:t>
            </a:r>
            <a:r>
              <a:rPr lang="en-US" dirty="0" smtClean="0"/>
              <a:t>State </a:t>
            </a:r>
            <a:r>
              <a:rPr lang="en-US" smtClean="0"/>
              <a:t>(ARS) Regulations </a:t>
            </a:r>
            <a:endParaRPr lang="en-US" dirty="0"/>
          </a:p>
        </p:txBody>
      </p:sp>
      <p:sp>
        <p:nvSpPr>
          <p:cNvPr id="3" name="Content Placeholder 2"/>
          <p:cNvSpPr>
            <a:spLocks noGrp="1"/>
          </p:cNvSpPr>
          <p:nvPr>
            <p:ph idx="1"/>
          </p:nvPr>
        </p:nvSpPr>
        <p:spPr>
          <a:xfrm>
            <a:off x="304800" y="1676400"/>
            <a:ext cx="8382000" cy="4876800"/>
          </a:xfrm>
        </p:spPr>
        <p:txBody>
          <a:bodyPr>
            <a:normAutofit/>
          </a:bodyPr>
          <a:lstStyle/>
          <a:p>
            <a:r>
              <a:rPr lang="en-US" sz="3200" dirty="0" smtClean="0"/>
              <a:t>Mission </a:t>
            </a:r>
            <a:r>
              <a:rPr lang="en-US" sz="3200" dirty="0"/>
              <a:t>Statement: </a:t>
            </a:r>
            <a:r>
              <a:rPr lang="en-US" sz="3200" b="1" i="1" dirty="0"/>
              <a:t>Arkansas Rehabilitation Services (ARS) mission is to prepare Arkansans with disabilities to work and lead productive and independent lives. </a:t>
            </a:r>
            <a:endParaRPr lang="en-US" sz="3200" b="1" i="1" dirty="0" smtClean="0"/>
          </a:p>
          <a:p>
            <a:r>
              <a:rPr lang="en-US" sz="3200" dirty="0" smtClean="0"/>
              <a:t>1.  Referral</a:t>
            </a:r>
            <a:r>
              <a:rPr lang="en-US" sz="3200" dirty="0"/>
              <a:t>, Application and </a:t>
            </a:r>
            <a:r>
              <a:rPr lang="en-US" sz="3200" dirty="0" smtClean="0"/>
              <a:t>Assessment</a:t>
            </a:r>
            <a:endParaRPr lang="en-US" sz="3200" dirty="0"/>
          </a:p>
          <a:p>
            <a:r>
              <a:rPr lang="en-US" sz="3200" dirty="0" smtClean="0"/>
              <a:t>2. Eligibility </a:t>
            </a:r>
            <a:r>
              <a:rPr lang="en-US" sz="3200" dirty="0"/>
              <a:t>and Ineligibility </a:t>
            </a:r>
            <a:r>
              <a:rPr lang="en-US" sz="3200" dirty="0" smtClean="0"/>
              <a:t>Determination</a:t>
            </a:r>
            <a:endParaRPr lang="en-US" sz="3200" dirty="0"/>
          </a:p>
          <a:p>
            <a:r>
              <a:rPr lang="en-US" sz="3200" dirty="0" smtClean="0"/>
              <a:t>3. Individualized </a:t>
            </a:r>
            <a:r>
              <a:rPr lang="en-US" sz="3200" dirty="0"/>
              <a:t>Plan for Employment </a:t>
            </a:r>
          </a:p>
        </p:txBody>
      </p:sp>
    </p:spTree>
    <p:extLst>
      <p:ext uri="{BB962C8B-B14F-4D97-AF65-F5344CB8AC3E}">
        <p14:creationId xmlns:p14="http://schemas.microsoft.com/office/powerpoint/2010/main" val="2891118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Discussion of </a:t>
            </a:r>
            <a:r>
              <a:rPr lang="en-US" sz="4000" dirty="0" smtClean="0"/>
              <a:t>State (ARS) Regulations </a:t>
            </a:r>
            <a:endParaRPr lang="en-US" sz="4000" dirty="0"/>
          </a:p>
        </p:txBody>
      </p:sp>
      <p:sp>
        <p:nvSpPr>
          <p:cNvPr id="3" name="Content Placeholder 2"/>
          <p:cNvSpPr>
            <a:spLocks noGrp="1"/>
          </p:cNvSpPr>
          <p:nvPr>
            <p:ph idx="1"/>
          </p:nvPr>
        </p:nvSpPr>
        <p:spPr>
          <a:xfrm>
            <a:off x="304800" y="1143000"/>
            <a:ext cx="8382000" cy="5410200"/>
          </a:xfrm>
        </p:spPr>
        <p:txBody>
          <a:bodyPr>
            <a:normAutofit fontScale="55000" lnSpcReduction="20000"/>
          </a:bodyPr>
          <a:lstStyle/>
          <a:p>
            <a:r>
              <a:rPr lang="en-US" sz="3200" dirty="0" smtClean="0"/>
              <a:t>1.  Referral</a:t>
            </a:r>
            <a:r>
              <a:rPr lang="en-US" sz="3200" dirty="0"/>
              <a:t>, Application and </a:t>
            </a:r>
            <a:r>
              <a:rPr lang="en-US" sz="3200" dirty="0" smtClean="0"/>
              <a:t>Assessment</a:t>
            </a:r>
          </a:p>
          <a:p>
            <a:pPr lvl="1"/>
            <a:r>
              <a:rPr lang="en-US" sz="3000" dirty="0" smtClean="0"/>
              <a:t>• </a:t>
            </a:r>
            <a:r>
              <a:rPr lang="en-US" sz="3000" dirty="0"/>
              <a:t>A referral will be keyed into the case management system using the </a:t>
            </a:r>
            <a:r>
              <a:rPr lang="en-US" sz="3000" dirty="0" smtClean="0"/>
              <a:t>demographics and </a:t>
            </a:r>
            <a:r>
              <a:rPr lang="en-US" sz="3000" dirty="0"/>
              <a:t>referral specifics forms, which moves a client into a program of Status 00.</a:t>
            </a:r>
          </a:p>
          <a:p>
            <a:pPr lvl="1"/>
            <a:r>
              <a:rPr lang="en-US" sz="3000" dirty="0"/>
              <a:t>• The counselor will create a Status 00 ECF that includes all information received</a:t>
            </a:r>
            <a:r>
              <a:rPr lang="en-US" sz="3000" dirty="0" smtClean="0"/>
              <a:t>, the </a:t>
            </a:r>
            <a:r>
              <a:rPr lang="en-US" sz="3000" dirty="0"/>
              <a:t>case management system printout, and case note of action taken.</a:t>
            </a:r>
          </a:p>
          <a:p>
            <a:pPr lvl="1"/>
            <a:r>
              <a:rPr lang="en-US" sz="3000" dirty="0"/>
              <a:t>• The counselor will attach into the system all information received at referral </a:t>
            </a:r>
            <a:r>
              <a:rPr lang="en-US" sz="3000" dirty="0" smtClean="0"/>
              <a:t>which is </a:t>
            </a:r>
            <a:r>
              <a:rPr lang="en-US" sz="3000" dirty="0"/>
              <a:t>deemed pertinent to initiating a case. The counselor will create a case note </a:t>
            </a:r>
            <a:r>
              <a:rPr lang="en-US" sz="3000" dirty="0" smtClean="0"/>
              <a:t>of action </a:t>
            </a:r>
            <a:r>
              <a:rPr lang="en-US" sz="3000" dirty="0"/>
              <a:t>taken within the case management system.</a:t>
            </a:r>
          </a:p>
          <a:p>
            <a:pPr lvl="1"/>
            <a:r>
              <a:rPr lang="en-US" sz="3000" dirty="0"/>
              <a:t>• Within five (5) working days, the individual will be contacted and </a:t>
            </a:r>
            <a:r>
              <a:rPr lang="en-US" sz="3000" dirty="0" smtClean="0"/>
              <a:t>provided directions </a:t>
            </a:r>
            <a:r>
              <a:rPr lang="en-US" sz="3000" dirty="0"/>
              <a:t>and information to prepare the individual to consider making </a:t>
            </a:r>
            <a:r>
              <a:rPr lang="en-US" sz="3000" dirty="0" smtClean="0"/>
              <a:t>an application</a:t>
            </a:r>
            <a:r>
              <a:rPr lang="en-US" sz="3000" dirty="0"/>
              <a:t>.</a:t>
            </a:r>
          </a:p>
          <a:p>
            <a:pPr lvl="1"/>
            <a:r>
              <a:rPr lang="en-US" sz="3000" dirty="0"/>
              <a:t>• To expedite the application process the individual will be provided a </a:t>
            </a:r>
            <a:r>
              <a:rPr lang="en-US" sz="3000" dirty="0" smtClean="0"/>
              <a:t>client handbook</a:t>
            </a:r>
            <a:r>
              <a:rPr lang="en-US" sz="3000" dirty="0"/>
              <a:t>, and will be instructed to gather current information (medical</a:t>
            </a:r>
            <a:r>
              <a:rPr lang="en-US" sz="3000" dirty="0" smtClean="0"/>
              <a:t>, psychological</a:t>
            </a:r>
            <a:r>
              <a:rPr lang="en-US" sz="3000" dirty="0"/>
              <a:t>, educational, vocational, and SSI &amp; SSDI verification).</a:t>
            </a:r>
          </a:p>
          <a:p>
            <a:pPr lvl="1"/>
            <a:r>
              <a:rPr lang="en-US" sz="3000" dirty="0"/>
              <a:t>• Verification of alien status. (See legal and Illegal Alien above.)</a:t>
            </a:r>
          </a:p>
          <a:p>
            <a:pPr lvl="1"/>
            <a:r>
              <a:rPr lang="en-US" sz="3000" dirty="0"/>
              <a:t>• The individual will be given an appointment and a contact person, or information </a:t>
            </a:r>
            <a:r>
              <a:rPr lang="en-US" sz="3000" dirty="0" smtClean="0"/>
              <a:t>to contact </a:t>
            </a:r>
            <a:r>
              <a:rPr lang="en-US" sz="3000" dirty="0"/>
              <a:t>the Agency for an appointment.</a:t>
            </a:r>
          </a:p>
          <a:p>
            <a:pPr lvl="1"/>
            <a:r>
              <a:rPr lang="en-US" sz="3000" dirty="0"/>
              <a:t>• If the individual does not wish to receive VR services but needs work </a:t>
            </a:r>
            <a:r>
              <a:rPr lang="en-US" sz="3000" dirty="0" smtClean="0"/>
              <a:t>related services</a:t>
            </a:r>
            <a:r>
              <a:rPr lang="en-US" sz="3000" dirty="0"/>
              <a:t>, the counselor will provide information and referral services using </a:t>
            </a:r>
            <a:r>
              <a:rPr lang="en-US" sz="3000" dirty="0" smtClean="0"/>
              <a:t>an appropriate </a:t>
            </a:r>
            <a:r>
              <a:rPr lang="en-US" sz="3000" dirty="0"/>
              <a:t>means of communication.</a:t>
            </a:r>
          </a:p>
          <a:p>
            <a:pPr lvl="1"/>
            <a:r>
              <a:rPr lang="en-US" sz="3000" dirty="0"/>
              <a:t>• Document in the case note the specific action taken</a:t>
            </a:r>
            <a:r>
              <a:rPr lang="en-US" sz="3000" dirty="0" smtClean="0"/>
              <a:t>.</a:t>
            </a:r>
            <a:endParaRPr lang="en-US" sz="3000" dirty="0"/>
          </a:p>
        </p:txBody>
      </p:sp>
    </p:spTree>
    <p:extLst>
      <p:ext uri="{BB962C8B-B14F-4D97-AF65-F5344CB8AC3E}">
        <p14:creationId xmlns:p14="http://schemas.microsoft.com/office/powerpoint/2010/main" val="1113001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Discussion of </a:t>
            </a:r>
            <a:r>
              <a:rPr lang="en-US" sz="4000" dirty="0" smtClean="0"/>
              <a:t>State (ARS) Regulations </a:t>
            </a:r>
            <a:endParaRPr lang="en-US" sz="4000" dirty="0"/>
          </a:p>
        </p:txBody>
      </p:sp>
      <p:sp>
        <p:nvSpPr>
          <p:cNvPr id="3" name="Content Placeholder 2"/>
          <p:cNvSpPr>
            <a:spLocks noGrp="1"/>
          </p:cNvSpPr>
          <p:nvPr>
            <p:ph idx="1"/>
          </p:nvPr>
        </p:nvSpPr>
        <p:spPr>
          <a:xfrm>
            <a:off x="304800" y="1143000"/>
            <a:ext cx="8382000" cy="5410200"/>
          </a:xfrm>
        </p:spPr>
        <p:txBody>
          <a:bodyPr>
            <a:normAutofit fontScale="70000" lnSpcReduction="20000"/>
          </a:bodyPr>
          <a:lstStyle/>
          <a:p>
            <a:r>
              <a:rPr lang="en-US" sz="3200" dirty="0" smtClean="0"/>
              <a:t> 2</a:t>
            </a:r>
            <a:r>
              <a:rPr lang="en-US" sz="3200" dirty="0"/>
              <a:t>. Eligibility and Ineligibility </a:t>
            </a:r>
            <a:r>
              <a:rPr lang="en-US" sz="3200" dirty="0" smtClean="0"/>
              <a:t>Determination</a:t>
            </a:r>
          </a:p>
          <a:p>
            <a:pPr lvl="1"/>
            <a:r>
              <a:rPr lang="en-US" sz="3000" dirty="0"/>
              <a:t>A determination that the individual has a physical or mental impairment defined </a:t>
            </a:r>
            <a:r>
              <a:rPr lang="en-US" sz="3000" dirty="0" smtClean="0"/>
              <a:t>as an </a:t>
            </a:r>
            <a:r>
              <a:rPr lang="en-US" sz="3000" dirty="0"/>
              <a:t>injury, disease or other condition that results in persistent functional </a:t>
            </a:r>
            <a:r>
              <a:rPr lang="en-US" sz="3000" dirty="0" smtClean="0"/>
              <a:t>limitations.</a:t>
            </a:r>
          </a:p>
          <a:p>
            <a:pPr lvl="1"/>
            <a:r>
              <a:rPr lang="en-US" sz="3000" dirty="0"/>
              <a:t>A determination that the individual’s physical or mental impairment constitutes </a:t>
            </a:r>
            <a:r>
              <a:rPr lang="en-US" sz="3000" dirty="0" smtClean="0"/>
              <a:t>or results </a:t>
            </a:r>
            <a:r>
              <a:rPr lang="en-US" sz="3000" dirty="0"/>
              <a:t>in a substantial impediment to employment for the individual</a:t>
            </a:r>
            <a:r>
              <a:rPr lang="en-US" sz="3000" dirty="0" smtClean="0"/>
              <a:t>.</a:t>
            </a:r>
          </a:p>
          <a:p>
            <a:pPr lvl="1"/>
            <a:r>
              <a:rPr lang="en-US" sz="3000" dirty="0"/>
              <a:t>A presumption that the individual can benefit in terms of an employment </a:t>
            </a:r>
            <a:r>
              <a:rPr lang="en-US" sz="3000" dirty="0" smtClean="0"/>
              <a:t>outcome from </a:t>
            </a:r>
            <a:r>
              <a:rPr lang="en-US" sz="3000" dirty="0"/>
              <a:t>the provision of VR services</a:t>
            </a:r>
            <a:r>
              <a:rPr lang="en-US" sz="3000" dirty="0" smtClean="0"/>
              <a:t>.</a:t>
            </a:r>
          </a:p>
          <a:p>
            <a:pPr lvl="1"/>
            <a:r>
              <a:rPr lang="en-US" sz="3000" dirty="0"/>
              <a:t>A determination that the individual requires VR services to prepare for </a:t>
            </a:r>
            <a:r>
              <a:rPr lang="en-US" sz="3000" dirty="0" smtClean="0"/>
              <a:t>entrance into</a:t>
            </a:r>
            <a:r>
              <a:rPr lang="en-US" sz="3000" dirty="0"/>
              <a:t>, engage in, or retain gainful employment consistent with the </a:t>
            </a:r>
            <a:r>
              <a:rPr lang="en-US" sz="3000" dirty="0" smtClean="0"/>
              <a:t>individual’s strengths</a:t>
            </a:r>
            <a:r>
              <a:rPr lang="en-US" sz="3000" dirty="0"/>
              <a:t>, resources, priorities, concerns, abilities, capabilities and </a:t>
            </a:r>
            <a:r>
              <a:rPr lang="en-US" sz="3000" dirty="0" smtClean="0"/>
              <a:t>informed choice. </a:t>
            </a:r>
          </a:p>
          <a:p>
            <a:pPr lvl="1"/>
            <a:r>
              <a:rPr lang="en-US" sz="3000" dirty="0" smtClean="0"/>
              <a:t>* </a:t>
            </a:r>
            <a:r>
              <a:rPr lang="en-US" sz="3000" b="1" i="1" u="sng" dirty="0" smtClean="0"/>
              <a:t>Presumptive Eligibility</a:t>
            </a:r>
            <a:r>
              <a:rPr lang="en-US" sz="3000" dirty="0" smtClean="0"/>
              <a:t>:  </a:t>
            </a:r>
            <a:r>
              <a:rPr lang="en-US" sz="3000" dirty="0"/>
              <a:t>Social Security Disability Income (SSDI) beneficiaries and Supplemental </a:t>
            </a:r>
            <a:r>
              <a:rPr lang="en-US" sz="3000" dirty="0" smtClean="0"/>
              <a:t>Security Income </a:t>
            </a:r>
            <a:r>
              <a:rPr lang="en-US" sz="3000" dirty="0"/>
              <a:t>(SSI) recipients are considered to be individuals with a significant </a:t>
            </a:r>
            <a:r>
              <a:rPr lang="en-US" sz="3000" dirty="0" smtClean="0"/>
              <a:t>disability (</a:t>
            </a:r>
            <a:r>
              <a:rPr lang="en-US" sz="3000" dirty="0"/>
              <a:t>Category II) and presumed eligible for VR services, if the intent of the individual is </a:t>
            </a:r>
            <a:r>
              <a:rPr lang="en-US" sz="3000" dirty="0" smtClean="0"/>
              <a:t>to achieve </a:t>
            </a:r>
            <a:r>
              <a:rPr lang="en-US" sz="3000" dirty="0"/>
              <a:t>an employment outcome.</a:t>
            </a:r>
            <a:endParaRPr lang="en-US" sz="3000" dirty="0" smtClean="0"/>
          </a:p>
          <a:p>
            <a:pPr lvl="1"/>
            <a:endParaRPr lang="en-US" sz="3000" dirty="0"/>
          </a:p>
        </p:txBody>
      </p:sp>
    </p:spTree>
    <p:extLst>
      <p:ext uri="{BB962C8B-B14F-4D97-AF65-F5344CB8AC3E}">
        <p14:creationId xmlns:p14="http://schemas.microsoft.com/office/powerpoint/2010/main" val="2211642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Discussion of </a:t>
            </a:r>
            <a:r>
              <a:rPr lang="en-US" sz="4000" dirty="0" smtClean="0"/>
              <a:t>State (ARS) Regulations </a:t>
            </a:r>
            <a:endParaRPr lang="en-US" sz="4000" dirty="0"/>
          </a:p>
        </p:txBody>
      </p:sp>
      <p:sp>
        <p:nvSpPr>
          <p:cNvPr id="3" name="Content Placeholder 2"/>
          <p:cNvSpPr>
            <a:spLocks noGrp="1"/>
          </p:cNvSpPr>
          <p:nvPr>
            <p:ph idx="1"/>
          </p:nvPr>
        </p:nvSpPr>
        <p:spPr>
          <a:xfrm>
            <a:off x="304800" y="1143000"/>
            <a:ext cx="8382000" cy="5410200"/>
          </a:xfrm>
        </p:spPr>
        <p:txBody>
          <a:bodyPr>
            <a:normAutofit fontScale="92500" lnSpcReduction="20000"/>
          </a:bodyPr>
          <a:lstStyle/>
          <a:p>
            <a:r>
              <a:rPr lang="en-US" sz="3200" dirty="0"/>
              <a:t> 3. Individualized Plan for Employment </a:t>
            </a:r>
            <a:endParaRPr lang="en-US" sz="3000" dirty="0" smtClean="0"/>
          </a:p>
          <a:p>
            <a:pPr lvl="1"/>
            <a:r>
              <a:rPr lang="en-US" sz="3000" dirty="0"/>
              <a:t>The IPE may be developed jointly between the counselor and the individual, or </a:t>
            </a:r>
            <a:r>
              <a:rPr lang="en-US" sz="3000" dirty="0" smtClean="0"/>
              <a:t>the individual </a:t>
            </a:r>
            <a:r>
              <a:rPr lang="en-US" sz="3000" dirty="0"/>
              <a:t>may develop all or part of the plan </a:t>
            </a:r>
            <a:r>
              <a:rPr lang="en-US" sz="3000" dirty="0" smtClean="0"/>
              <a:t>independently</a:t>
            </a:r>
            <a:r>
              <a:rPr lang="en-US" sz="3000" dirty="0"/>
              <a:t>, or with the </a:t>
            </a:r>
            <a:r>
              <a:rPr lang="en-US" sz="3000" dirty="0" smtClean="0"/>
              <a:t>technical assistance </a:t>
            </a:r>
            <a:r>
              <a:rPr lang="en-US" sz="3000" dirty="0"/>
              <a:t>from another source</a:t>
            </a:r>
            <a:r>
              <a:rPr lang="en-US" sz="3000" dirty="0" smtClean="0"/>
              <a:t>.</a:t>
            </a:r>
          </a:p>
          <a:p>
            <a:pPr lvl="1"/>
            <a:r>
              <a:rPr lang="en-US" sz="3000" dirty="0"/>
              <a:t>The completed plan must be approved and signed </a:t>
            </a:r>
            <a:r>
              <a:rPr lang="en-US" sz="3000" dirty="0" smtClean="0"/>
              <a:t>by the </a:t>
            </a:r>
            <a:r>
              <a:rPr lang="en-US" sz="3000" dirty="0"/>
              <a:t>counselor and the individual, or if appropriate, the individual’s </a:t>
            </a:r>
            <a:r>
              <a:rPr lang="en-US" sz="3000" dirty="0" smtClean="0"/>
              <a:t>representative.</a:t>
            </a:r>
          </a:p>
          <a:p>
            <a:pPr lvl="1"/>
            <a:r>
              <a:rPr lang="en-US" sz="3000" dirty="0"/>
              <a:t>The IPE must be designed to achieve the specific employment outcome, which </a:t>
            </a:r>
            <a:r>
              <a:rPr lang="en-US" sz="3000" dirty="0" smtClean="0"/>
              <a:t>is chosen </a:t>
            </a:r>
            <a:r>
              <a:rPr lang="en-US" sz="3000" dirty="0"/>
              <a:t>by the individual consistent with the individual’s unique strengths, resources</a:t>
            </a:r>
            <a:r>
              <a:rPr lang="en-US" sz="3000" dirty="0" smtClean="0"/>
              <a:t>, priorities</a:t>
            </a:r>
            <a:r>
              <a:rPr lang="en-US" sz="3000" dirty="0"/>
              <a:t>, concerns, abilities, capabilities, career interest, and informed choice.</a:t>
            </a:r>
          </a:p>
        </p:txBody>
      </p:sp>
    </p:spTree>
    <p:extLst>
      <p:ext uri="{BB962C8B-B14F-4D97-AF65-F5344CB8AC3E}">
        <p14:creationId xmlns:p14="http://schemas.microsoft.com/office/powerpoint/2010/main" val="10187882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Discussion of </a:t>
            </a:r>
            <a:r>
              <a:rPr lang="en-US" sz="4000" dirty="0" smtClean="0"/>
              <a:t>State (ARS) Regulations </a:t>
            </a:r>
            <a:endParaRPr lang="en-US" sz="4000" dirty="0"/>
          </a:p>
        </p:txBody>
      </p:sp>
      <p:sp>
        <p:nvSpPr>
          <p:cNvPr id="3" name="Content Placeholder 2"/>
          <p:cNvSpPr>
            <a:spLocks noGrp="1"/>
          </p:cNvSpPr>
          <p:nvPr>
            <p:ph idx="1"/>
          </p:nvPr>
        </p:nvSpPr>
        <p:spPr>
          <a:xfrm>
            <a:off x="304800" y="1143000"/>
            <a:ext cx="8382000" cy="5410200"/>
          </a:xfrm>
        </p:spPr>
        <p:txBody>
          <a:bodyPr>
            <a:normAutofit fontScale="77500" lnSpcReduction="20000"/>
          </a:bodyPr>
          <a:lstStyle/>
          <a:p>
            <a:r>
              <a:rPr lang="en-US" sz="3200" dirty="0"/>
              <a:t> </a:t>
            </a:r>
            <a:r>
              <a:rPr lang="en-US" sz="3600" dirty="0"/>
              <a:t>3. Individualized Plan for Employment </a:t>
            </a:r>
            <a:r>
              <a:rPr lang="en-US" sz="3600" dirty="0" smtClean="0"/>
              <a:t> (cont.)</a:t>
            </a:r>
            <a:endParaRPr lang="en-US" sz="3100" dirty="0"/>
          </a:p>
          <a:p>
            <a:pPr lvl="1"/>
            <a:r>
              <a:rPr lang="en-US" sz="3100" dirty="0" smtClean="0"/>
              <a:t> </a:t>
            </a:r>
            <a:r>
              <a:rPr lang="en-US" sz="3100" dirty="0"/>
              <a:t>The mandatory components that the IPE must contain:</a:t>
            </a:r>
          </a:p>
          <a:p>
            <a:pPr lvl="2"/>
            <a:r>
              <a:rPr lang="en-US" sz="3100" dirty="0" smtClean="0"/>
              <a:t> </a:t>
            </a:r>
            <a:r>
              <a:rPr lang="en-US" sz="3100" dirty="0"/>
              <a:t>A specific employment outcome consistent with informed choice,</a:t>
            </a:r>
          </a:p>
          <a:p>
            <a:pPr lvl="2"/>
            <a:r>
              <a:rPr lang="en-US" sz="3100" dirty="0" smtClean="0"/>
              <a:t> criteria </a:t>
            </a:r>
            <a:r>
              <a:rPr lang="en-US" sz="3100" dirty="0"/>
              <a:t>for evaluation of progress toward employment outcome,</a:t>
            </a:r>
          </a:p>
          <a:p>
            <a:pPr lvl="2"/>
            <a:r>
              <a:rPr lang="en-US" sz="3100" dirty="0" smtClean="0"/>
              <a:t> specific </a:t>
            </a:r>
            <a:r>
              <a:rPr lang="en-US" sz="3100" dirty="0"/>
              <a:t>rehabilitation services, (See Appendix E: IPE.)</a:t>
            </a:r>
          </a:p>
          <a:p>
            <a:pPr lvl="2"/>
            <a:r>
              <a:rPr lang="en-US" sz="3100" dirty="0" smtClean="0"/>
              <a:t> projected </a:t>
            </a:r>
            <a:r>
              <a:rPr lang="en-US" sz="3100" dirty="0"/>
              <a:t>timelines for initiation and duration of services,</a:t>
            </a:r>
          </a:p>
          <a:p>
            <a:pPr lvl="2"/>
            <a:r>
              <a:rPr lang="en-US" sz="3100" dirty="0" smtClean="0"/>
              <a:t> schedule </a:t>
            </a:r>
            <a:r>
              <a:rPr lang="en-US" sz="3100" dirty="0"/>
              <a:t>for periodic reviews and evaluations</a:t>
            </a:r>
          </a:p>
          <a:p>
            <a:pPr lvl="2"/>
            <a:r>
              <a:rPr lang="en-US" sz="3100" dirty="0" smtClean="0"/>
              <a:t> entity </a:t>
            </a:r>
            <a:r>
              <a:rPr lang="en-US" sz="3100" dirty="0"/>
              <a:t>to provide services and methods for procurement,</a:t>
            </a:r>
          </a:p>
          <a:p>
            <a:pPr lvl="2"/>
            <a:r>
              <a:rPr lang="en-US" sz="3100" dirty="0" smtClean="0"/>
              <a:t> responsibilities </a:t>
            </a:r>
            <a:r>
              <a:rPr lang="en-US" sz="3100" dirty="0"/>
              <a:t>of the individual</a:t>
            </a:r>
            <a:r>
              <a:rPr lang="en-US" sz="3100" dirty="0" smtClean="0"/>
              <a:t>,</a:t>
            </a:r>
          </a:p>
          <a:p>
            <a:pPr lvl="2"/>
            <a:r>
              <a:rPr lang="en-US" sz="3100" dirty="0"/>
              <a:t> </a:t>
            </a:r>
            <a:r>
              <a:rPr lang="en-US" sz="3100" dirty="0" smtClean="0"/>
              <a:t>need </a:t>
            </a:r>
            <a:r>
              <a:rPr lang="en-US" sz="3100" dirty="0"/>
              <a:t>for post-employment services, </a:t>
            </a:r>
            <a:r>
              <a:rPr lang="en-US" sz="3100" dirty="0" smtClean="0"/>
              <a:t>and</a:t>
            </a:r>
          </a:p>
          <a:p>
            <a:pPr lvl="2"/>
            <a:r>
              <a:rPr lang="en-US" sz="3100" dirty="0"/>
              <a:t> </a:t>
            </a:r>
            <a:r>
              <a:rPr lang="en-US" sz="3100" dirty="0" smtClean="0"/>
              <a:t>need </a:t>
            </a:r>
            <a:r>
              <a:rPr lang="en-US" sz="3100" dirty="0"/>
              <a:t>for supported employment services.</a:t>
            </a:r>
          </a:p>
        </p:txBody>
      </p:sp>
    </p:spTree>
    <p:extLst>
      <p:ext uri="{BB962C8B-B14F-4D97-AF65-F5344CB8AC3E}">
        <p14:creationId xmlns:p14="http://schemas.microsoft.com/office/powerpoint/2010/main" val="1448661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Recruitment of Students for TLC</a:t>
            </a:r>
            <a:endParaRPr lang="en-US" sz="4000" dirty="0"/>
          </a:p>
        </p:txBody>
      </p:sp>
      <p:sp>
        <p:nvSpPr>
          <p:cNvPr id="3" name="Content Placeholder 2"/>
          <p:cNvSpPr>
            <a:spLocks noGrp="1"/>
          </p:cNvSpPr>
          <p:nvPr>
            <p:ph idx="1"/>
          </p:nvPr>
        </p:nvSpPr>
        <p:spPr>
          <a:xfrm>
            <a:off x="304800" y="1143000"/>
            <a:ext cx="8382000" cy="5410200"/>
          </a:xfrm>
        </p:spPr>
        <p:txBody>
          <a:bodyPr>
            <a:normAutofit fontScale="92500" lnSpcReduction="20000"/>
          </a:bodyPr>
          <a:lstStyle/>
          <a:p>
            <a:r>
              <a:rPr lang="en-US" sz="3200" dirty="0"/>
              <a:t> </a:t>
            </a:r>
            <a:r>
              <a:rPr lang="en-US" sz="3200" dirty="0" smtClean="0"/>
              <a:t>TLC classes are designed for groups of ten participants. </a:t>
            </a:r>
          </a:p>
          <a:p>
            <a:r>
              <a:rPr lang="en-US" sz="3100" dirty="0" smtClean="0"/>
              <a:t>The ARS approval process is proving to be a cumbersome and slow one—although the ARS folks, top to bottom, voice their support for TLC, getting them to make adequate referrals has been tough.</a:t>
            </a:r>
          </a:p>
          <a:p>
            <a:r>
              <a:rPr lang="en-US" sz="3100" dirty="0" smtClean="0"/>
              <a:t>Our TLC Specialists have the primary responsibility for meeting with ARS and making those contacts, but every TLC employee can help by spreading the word. </a:t>
            </a:r>
          </a:p>
          <a:p>
            <a:r>
              <a:rPr lang="en-US" sz="3100" dirty="0" smtClean="0"/>
              <a:t>Review of TLC/BBF Policy manual.</a:t>
            </a:r>
          </a:p>
          <a:p>
            <a:r>
              <a:rPr lang="en-US" sz="3100" dirty="0" smtClean="0"/>
              <a:t>Review of TLC intake form.</a:t>
            </a:r>
            <a:endParaRPr lang="en-US" sz="3100" dirty="0"/>
          </a:p>
        </p:txBody>
      </p:sp>
    </p:spTree>
    <p:extLst>
      <p:ext uri="{BB962C8B-B14F-4D97-AF65-F5344CB8AC3E}">
        <p14:creationId xmlns:p14="http://schemas.microsoft.com/office/powerpoint/2010/main" val="2578719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Day 1 Wrap-up</a:t>
            </a:r>
            <a:endParaRPr lang="en-US" sz="4000" dirty="0"/>
          </a:p>
        </p:txBody>
      </p:sp>
      <p:sp>
        <p:nvSpPr>
          <p:cNvPr id="3" name="Content Placeholder 2"/>
          <p:cNvSpPr>
            <a:spLocks noGrp="1"/>
          </p:cNvSpPr>
          <p:nvPr>
            <p:ph idx="1"/>
          </p:nvPr>
        </p:nvSpPr>
        <p:spPr>
          <a:xfrm>
            <a:off x="304800" y="1143000"/>
            <a:ext cx="8382000" cy="5410200"/>
          </a:xfrm>
        </p:spPr>
        <p:txBody>
          <a:bodyPr>
            <a:normAutofit/>
          </a:bodyPr>
          <a:lstStyle/>
          <a:p>
            <a:r>
              <a:rPr lang="en-US" sz="3200" dirty="0"/>
              <a:t> </a:t>
            </a:r>
            <a:r>
              <a:rPr lang="en-US" sz="6600" dirty="0" smtClean="0"/>
              <a:t>What are your questions from today’s session? </a:t>
            </a:r>
            <a:endParaRPr lang="en-US" sz="6000" dirty="0"/>
          </a:p>
        </p:txBody>
      </p:sp>
    </p:spTree>
    <p:extLst>
      <p:ext uri="{BB962C8B-B14F-4D97-AF65-F5344CB8AC3E}">
        <p14:creationId xmlns:p14="http://schemas.microsoft.com/office/powerpoint/2010/main" val="1858369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TLC Staffing Workshop</a:t>
            </a:r>
            <a:endParaRPr lang="en-US" dirty="0"/>
          </a:p>
        </p:txBody>
      </p:sp>
      <p:sp>
        <p:nvSpPr>
          <p:cNvPr id="3" name="Subtitle 2"/>
          <p:cNvSpPr>
            <a:spLocks noGrp="1"/>
          </p:cNvSpPr>
          <p:nvPr>
            <p:ph type="subTitle" idx="1"/>
          </p:nvPr>
        </p:nvSpPr>
        <p:spPr/>
        <p:txBody>
          <a:bodyPr/>
          <a:lstStyle/>
          <a:p>
            <a:r>
              <a:rPr lang="en-US" dirty="0" smtClean="0"/>
              <a:t>July 2-3 (Springdale)</a:t>
            </a:r>
          </a:p>
          <a:p>
            <a:r>
              <a:rPr lang="en-US" dirty="0" smtClean="0"/>
              <a:t>August 6-7 (Blytheville)</a:t>
            </a:r>
            <a:endParaRPr lang="en-US" dirty="0"/>
          </a:p>
        </p:txBody>
      </p:sp>
      <p:sp>
        <p:nvSpPr>
          <p:cNvPr id="4" name="TextBox 3"/>
          <p:cNvSpPr txBox="1"/>
          <p:nvPr/>
        </p:nvSpPr>
        <p:spPr>
          <a:xfrm rot="20627890">
            <a:off x="1235743" y="3794544"/>
            <a:ext cx="1926147" cy="2031325"/>
          </a:xfrm>
          <a:prstGeom prst="rect">
            <a:avLst/>
          </a:prstGeom>
          <a:noFill/>
        </p:spPr>
        <p:txBody>
          <a:bodyPr wrap="square" rtlCol="0">
            <a:spAutoFit/>
          </a:bodyPr>
          <a:lstStyle/>
          <a:p>
            <a:r>
              <a:rPr lang="en-US" dirty="0" smtClean="0">
                <a:solidFill>
                  <a:schemeClr val="bg1"/>
                </a:solidFill>
              </a:rPr>
              <a:t>Northwest Technical Institute/</a:t>
            </a:r>
          </a:p>
          <a:p>
            <a:endParaRPr lang="en-US" dirty="0" smtClean="0">
              <a:solidFill>
                <a:schemeClr val="bg1"/>
              </a:solidFill>
            </a:endParaRPr>
          </a:p>
          <a:p>
            <a:r>
              <a:rPr lang="en-US" dirty="0" smtClean="0">
                <a:solidFill>
                  <a:schemeClr val="bg1"/>
                </a:solidFill>
              </a:rPr>
              <a:t>Arkansas Northeastern College</a:t>
            </a:r>
            <a:endParaRPr lang="en-US" dirty="0">
              <a:solidFill>
                <a:schemeClr val="bg1"/>
              </a:solidFill>
            </a:endParaRPr>
          </a:p>
        </p:txBody>
      </p:sp>
    </p:spTree>
    <p:extLst>
      <p:ext uri="{BB962C8B-B14F-4D97-AF65-F5344CB8AC3E}">
        <p14:creationId xmlns:p14="http://schemas.microsoft.com/office/powerpoint/2010/main" val="36661943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5400" dirty="0" smtClean="0"/>
              <a:t>Day 2</a:t>
            </a:r>
            <a:endParaRPr lang="en-US" sz="5400" dirty="0"/>
          </a:p>
        </p:txBody>
      </p:sp>
      <p:sp>
        <p:nvSpPr>
          <p:cNvPr id="3" name="Content Placeholder 2"/>
          <p:cNvSpPr>
            <a:spLocks noGrp="1"/>
          </p:cNvSpPr>
          <p:nvPr>
            <p:ph idx="1"/>
          </p:nvPr>
        </p:nvSpPr>
        <p:spPr>
          <a:xfrm>
            <a:off x="304800" y="1143000"/>
            <a:ext cx="8382000" cy="5410200"/>
          </a:xfrm>
        </p:spPr>
        <p:txBody>
          <a:bodyPr>
            <a:normAutofit/>
          </a:bodyPr>
          <a:lstStyle/>
          <a:p>
            <a:r>
              <a:rPr lang="en-US" sz="3200" dirty="0"/>
              <a:t> </a:t>
            </a:r>
            <a:r>
              <a:rPr lang="en-US" sz="4000" dirty="0" smtClean="0"/>
              <a:t>Review of Day 1: Clarifications and further discussion </a:t>
            </a:r>
            <a:endParaRPr lang="en-US" sz="3600" dirty="0"/>
          </a:p>
        </p:txBody>
      </p:sp>
    </p:spTree>
    <p:extLst>
      <p:ext uri="{BB962C8B-B14F-4D97-AF65-F5344CB8AC3E}">
        <p14:creationId xmlns:p14="http://schemas.microsoft.com/office/powerpoint/2010/main" val="3492275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1143000"/>
            <a:ext cx="8382000" cy="5410200"/>
          </a:xfrm>
        </p:spPr>
        <p:txBody>
          <a:bodyPr>
            <a:normAutofit fontScale="62500" lnSpcReduction="20000"/>
          </a:bodyPr>
          <a:lstStyle/>
          <a:p>
            <a:r>
              <a:rPr lang="en-US" sz="3200" dirty="0"/>
              <a:t> </a:t>
            </a:r>
            <a:r>
              <a:rPr lang="en-US" sz="4000" dirty="0"/>
              <a:t>The course is designed to provide students who have intellectual or developmental disabilities with the knowledge and skills necessary to perform basic care services for a patient (acute care setting) or resident (long-term care setting) or a participant in a program supporting individuals who have disabilities. </a:t>
            </a:r>
            <a:endParaRPr lang="en-US" sz="4000" dirty="0" smtClean="0"/>
          </a:p>
          <a:p>
            <a:r>
              <a:rPr lang="en-US" sz="3600" dirty="0"/>
              <a:t>The DCP course is not designed to provide training or certification as a Certified Nursing Assistant, and carries no implied endorsement of medical competencies beyond the completion of the specific skills addressed in the course. </a:t>
            </a:r>
            <a:endParaRPr lang="en-US" sz="3600" dirty="0" smtClean="0"/>
          </a:p>
          <a:p>
            <a:r>
              <a:rPr lang="en-US" sz="3600" dirty="0"/>
              <a:t>Prerequisites: Students </a:t>
            </a:r>
            <a:r>
              <a:rPr lang="en-US" sz="3600" dirty="0" smtClean="0"/>
              <a:t>eligible for VR services are </a:t>
            </a:r>
            <a:r>
              <a:rPr lang="en-US" sz="3600" dirty="0"/>
              <a:t>eligible for placement in the Direct Care Professional Training program</a:t>
            </a:r>
            <a:r>
              <a:rPr lang="en-US" sz="3600" dirty="0" smtClean="0"/>
              <a:t>. Preferred students are those who have: </a:t>
            </a:r>
          </a:p>
          <a:p>
            <a:pPr lvl="1"/>
            <a:r>
              <a:rPr lang="en-US" sz="3400" dirty="0" smtClean="0"/>
              <a:t>a</a:t>
            </a:r>
            <a:r>
              <a:rPr lang="en-US" sz="3400" dirty="0"/>
              <a:t>) a desire to provide care to the targeted populations, and </a:t>
            </a:r>
            <a:endParaRPr lang="en-US" sz="3400" dirty="0" smtClean="0"/>
          </a:p>
          <a:p>
            <a:pPr lvl="1"/>
            <a:r>
              <a:rPr lang="en-US" sz="3400" dirty="0" smtClean="0"/>
              <a:t>b</a:t>
            </a:r>
            <a:r>
              <a:rPr lang="en-US" sz="3400" dirty="0"/>
              <a:t>) the ability to successfully complete the training and receive certification. </a:t>
            </a:r>
          </a:p>
        </p:txBody>
      </p:sp>
    </p:spTree>
    <p:extLst>
      <p:ext uri="{BB962C8B-B14F-4D97-AF65-F5344CB8AC3E}">
        <p14:creationId xmlns:p14="http://schemas.microsoft.com/office/powerpoint/2010/main" val="22654761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1400" dirty="0"/>
              <a:t> </a:t>
            </a:r>
            <a:r>
              <a:rPr lang="en-US" dirty="0"/>
              <a:t>Nature of Work: Direct Care Professionals perform routine duties in caring for patients or residents. </a:t>
            </a:r>
            <a:endParaRPr lang="en-US" dirty="0" smtClean="0"/>
          </a:p>
          <a:p>
            <a:r>
              <a:rPr lang="en-US" dirty="0" smtClean="0"/>
              <a:t>Care </a:t>
            </a:r>
            <a:r>
              <a:rPr lang="en-US" dirty="0"/>
              <a:t>tasks delegated by the nurse or the DD Provider supervisor to the DCP include: </a:t>
            </a:r>
            <a:endParaRPr lang="en-US" dirty="0" smtClean="0"/>
          </a:p>
          <a:p>
            <a:pPr lvl="1"/>
            <a:r>
              <a:rPr lang="en-US" sz="2400" dirty="0" smtClean="0"/>
              <a:t>transferring </a:t>
            </a:r>
            <a:r>
              <a:rPr lang="en-US" sz="2400" dirty="0"/>
              <a:t>a patient/resident from the bed to a chair or wheelchair; </a:t>
            </a:r>
            <a:endParaRPr lang="en-US" sz="2400" dirty="0" smtClean="0"/>
          </a:p>
          <a:p>
            <a:pPr lvl="1"/>
            <a:r>
              <a:rPr lang="en-US" sz="2400" dirty="0" smtClean="0"/>
              <a:t>walking </a:t>
            </a:r>
            <a:r>
              <a:rPr lang="en-US" sz="2400" dirty="0"/>
              <a:t>or performing range of motion exercises; bathing, showering, shaving or providing oral hygiene for a patient/resident; </a:t>
            </a:r>
            <a:endParaRPr lang="en-US" sz="2400" dirty="0" smtClean="0"/>
          </a:p>
          <a:p>
            <a:pPr lvl="1"/>
            <a:r>
              <a:rPr lang="en-US" sz="2400" dirty="0" smtClean="0"/>
              <a:t>feeding</a:t>
            </a:r>
            <a:r>
              <a:rPr lang="en-US" sz="2400" dirty="0"/>
              <a:t>; </a:t>
            </a:r>
            <a:endParaRPr lang="en-US" sz="2400" dirty="0" smtClean="0"/>
          </a:p>
          <a:p>
            <a:pPr lvl="1"/>
            <a:r>
              <a:rPr lang="en-US" sz="2400" dirty="0" smtClean="0"/>
              <a:t>changing </a:t>
            </a:r>
            <a:r>
              <a:rPr lang="en-US" sz="2400" dirty="0"/>
              <a:t>bed linens; </a:t>
            </a:r>
            <a:endParaRPr lang="en-US" sz="2400" dirty="0" smtClean="0"/>
          </a:p>
          <a:p>
            <a:pPr lvl="1"/>
            <a:r>
              <a:rPr lang="en-US" sz="2400" dirty="0" smtClean="0"/>
              <a:t>providing </a:t>
            </a:r>
            <a:r>
              <a:rPr lang="en-US" sz="2400" dirty="0"/>
              <a:t>companionship, </a:t>
            </a:r>
            <a:r>
              <a:rPr lang="en-US" sz="2400" dirty="0" smtClean="0"/>
              <a:t>transportation </a:t>
            </a:r>
            <a:r>
              <a:rPr lang="en-US" sz="2400" dirty="0"/>
              <a:t>and general support, and maintaining cleanliness of the patient/resident’s general surroundings. </a:t>
            </a:r>
            <a:endParaRPr lang="en-US" sz="2400" dirty="0" smtClean="0"/>
          </a:p>
        </p:txBody>
      </p:sp>
    </p:spTree>
    <p:extLst>
      <p:ext uri="{BB962C8B-B14F-4D97-AF65-F5344CB8AC3E}">
        <p14:creationId xmlns:p14="http://schemas.microsoft.com/office/powerpoint/2010/main" val="321946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1400" dirty="0"/>
              <a:t> </a:t>
            </a:r>
            <a:r>
              <a:rPr lang="en-US" sz="3200" dirty="0"/>
              <a:t>Nature of </a:t>
            </a:r>
            <a:r>
              <a:rPr lang="en-US" sz="3200" dirty="0" smtClean="0"/>
              <a:t>Work, (cont.)</a:t>
            </a:r>
          </a:p>
          <a:p>
            <a:pPr lvl="1"/>
            <a:r>
              <a:rPr lang="en-US" sz="2800" dirty="0"/>
              <a:t>The DCP may assist in taking a temperature, blood pressure and other patient/resident vital measurements, and reporting the results back to the supervisor in charge. The practice of good hand hygiene and patient/resident/client safety is expected at all times in the clinical setting.</a:t>
            </a:r>
          </a:p>
          <a:p>
            <a:pPr marL="0" indent="0">
              <a:buNone/>
            </a:pPr>
            <a:endParaRPr lang="en-US" sz="3200" dirty="0"/>
          </a:p>
        </p:txBody>
      </p:sp>
    </p:spTree>
    <p:extLst>
      <p:ext uri="{BB962C8B-B14F-4D97-AF65-F5344CB8AC3E}">
        <p14:creationId xmlns:p14="http://schemas.microsoft.com/office/powerpoint/2010/main" val="2802491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900" dirty="0"/>
              <a:t> </a:t>
            </a:r>
            <a:r>
              <a:rPr lang="en-US" sz="3600" dirty="0" smtClean="0"/>
              <a:t>Course Schedule: </a:t>
            </a:r>
            <a:endParaRPr lang="en-US" sz="3600" dirty="0"/>
          </a:p>
          <a:p>
            <a:r>
              <a:rPr lang="en-US" sz="3200" dirty="0"/>
              <a:t>The course will meet for six consecutive weeks for three hours per day, Monday – Friday. </a:t>
            </a:r>
          </a:p>
          <a:p>
            <a:r>
              <a:rPr lang="en-US" sz="3200" dirty="0"/>
              <a:t>Monday – Thursday, in-class, study of support theory. </a:t>
            </a:r>
          </a:p>
          <a:p>
            <a:r>
              <a:rPr lang="en-US" sz="3200" dirty="0"/>
              <a:t>Friday – clinical skills lab, hands-on practice; clinical training will include on-site work experiences and internships whenever possible. </a:t>
            </a:r>
          </a:p>
          <a:p>
            <a:endParaRPr lang="en-US" sz="2400" dirty="0"/>
          </a:p>
          <a:p>
            <a:pPr marL="640080" lvl="2" indent="0">
              <a:buNone/>
            </a:pPr>
            <a:endParaRPr lang="en-US" sz="2400" dirty="0"/>
          </a:p>
        </p:txBody>
      </p:sp>
    </p:spTree>
    <p:extLst>
      <p:ext uri="{BB962C8B-B14F-4D97-AF65-F5344CB8AC3E}">
        <p14:creationId xmlns:p14="http://schemas.microsoft.com/office/powerpoint/2010/main" val="2564536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400" dirty="0"/>
              <a:t> </a:t>
            </a:r>
            <a:r>
              <a:rPr lang="en-US" sz="2800" dirty="0" smtClean="0"/>
              <a:t>Mandatory Requirements: </a:t>
            </a:r>
            <a:endParaRPr lang="en-US" sz="2800" dirty="0"/>
          </a:p>
          <a:p>
            <a:r>
              <a:rPr lang="en-US" sz="2800" dirty="0"/>
              <a:t>1. Background Check, (Criminal, Child and Adult Maltreatment—done first day of class)</a:t>
            </a:r>
          </a:p>
          <a:p>
            <a:r>
              <a:rPr lang="en-US" sz="2800" dirty="0"/>
              <a:t>2. Fingerprinting (completed within 10 days of start of class)</a:t>
            </a:r>
          </a:p>
          <a:p>
            <a:r>
              <a:rPr lang="en-US" sz="2800" dirty="0"/>
              <a:t>3. American Heart Association (AHA) Basic Life Support (BLS</a:t>
            </a:r>
            <a:r>
              <a:rPr lang="en-US" sz="2800"/>
              <a:t>) </a:t>
            </a:r>
            <a:endParaRPr lang="en-US" sz="2800" dirty="0"/>
          </a:p>
          <a:p>
            <a:r>
              <a:rPr lang="en-US" sz="2800" dirty="0"/>
              <a:t>4. Arkansas Rehabilitation Services Assessment ensuring eligibility for services</a:t>
            </a:r>
          </a:p>
          <a:p>
            <a:r>
              <a:rPr lang="en-US" sz="2800" dirty="0"/>
              <a:t>5. </a:t>
            </a:r>
            <a:r>
              <a:rPr lang="en-US" sz="2800" dirty="0"/>
              <a:t>D</a:t>
            </a:r>
            <a:r>
              <a:rPr lang="en-US" sz="2800" dirty="0" smtClean="0"/>
              <a:t>rug </a:t>
            </a:r>
            <a:r>
              <a:rPr lang="en-US" sz="2800" dirty="0"/>
              <a:t>screen</a:t>
            </a:r>
          </a:p>
          <a:p>
            <a:pPr marL="0" indent="0">
              <a:buNone/>
            </a:pPr>
            <a:endParaRPr lang="en-US" sz="1200" dirty="0"/>
          </a:p>
        </p:txBody>
      </p:sp>
    </p:spTree>
    <p:extLst>
      <p:ext uri="{BB962C8B-B14F-4D97-AF65-F5344CB8AC3E}">
        <p14:creationId xmlns:p14="http://schemas.microsoft.com/office/powerpoint/2010/main" val="51162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600" dirty="0"/>
              <a:t> </a:t>
            </a:r>
            <a:r>
              <a:rPr lang="en-US" dirty="0" smtClean="0"/>
              <a:t>Mandatory Requirements, cont. </a:t>
            </a:r>
            <a:endParaRPr lang="en-US" dirty="0"/>
          </a:p>
          <a:p>
            <a:r>
              <a:rPr lang="en-US" dirty="0"/>
              <a:t>6. Two-step tuberculosis (TB) skin test (if positive result for TB, chest x-ray report is required)</a:t>
            </a:r>
          </a:p>
          <a:p>
            <a:r>
              <a:rPr lang="en-US" dirty="0"/>
              <a:t>7. Documentation of verified immunity to varicella, </a:t>
            </a:r>
            <a:r>
              <a:rPr lang="en-US" dirty="0" err="1"/>
              <a:t>rubeola</a:t>
            </a:r>
            <a:r>
              <a:rPr lang="en-US" dirty="0"/>
              <a:t>, rubella, measles, mumps</a:t>
            </a:r>
          </a:p>
          <a:p>
            <a:r>
              <a:rPr lang="en-US" dirty="0"/>
              <a:t>8. Hepatitis B titer proving immunity or vaccine (series of three)</a:t>
            </a:r>
          </a:p>
          <a:p>
            <a:r>
              <a:rPr lang="en-US" dirty="0"/>
              <a:t>9. Influenza (flu) vaccine (required October through May)</a:t>
            </a:r>
          </a:p>
          <a:p>
            <a:r>
              <a:rPr lang="en-US" dirty="0"/>
              <a:t>10. Tetanus-Diphtheria-Pertussis Vaccine (</a:t>
            </a:r>
            <a:r>
              <a:rPr lang="en-US" dirty="0" err="1"/>
              <a:t>Tdap</a:t>
            </a:r>
            <a:r>
              <a:rPr lang="en-US" dirty="0"/>
              <a:t>)</a:t>
            </a:r>
          </a:p>
          <a:p>
            <a:r>
              <a:rPr lang="en-US" dirty="0"/>
              <a:t>11. Valid Social Security number</a:t>
            </a:r>
          </a:p>
          <a:p>
            <a:r>
              <a:rPr lang="en-US" dirty="0"/>
              <a:t>Note: All health requirements and BLS (CPR) certification must be completed by the first day of class. Failure to comply may result in withdrawal from program</a:t>
            </a:r>
            <a:r>
              <a:rPr lang="en-US" dirty="0" smtClean="0"/>
              <a:t>.</a:t>
            </a:r>
            <a:endParaRPr lang="en-US" dirty="0"/>
          </a:p>
          <a:p>
            <a:pPr marL="0" indent="0">
              <a:buNone/>
            </a:pPr>
            <a:endParaRPr lang="en-US" sz="1200" dirty="0"/>
          </a:p>
        </p:txBody>
      </p:sp>
    </p:spTree>
    <p:extLst>
      <p:ext uri="{BB962C8B-B14F-4D97-AF65-F5344CB8AC3E}">
        <p14:creationId xmlns:p14="http://schemas.microsoft.com/office/powerpoint/2010/main" val="17411040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Introduction to TLC Curriculum</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600" dirty="0"/>
              <a:t> </a:t>
            </a:r>
            <a:r>
              <a:rPr lang="en-US" dirty="0" smtClean="0"/>
              <a:t>Criminal Background Check: </a:t>
            </a:r>
            <a:endParaRPr lang="en-US" dirty="0"/>
          </a:p>
          <a:p>
            <a:r>
              <a:rPr lang="en-US" dirty="0"/>
              <a:t>In keeping with State of Arkansas regulations governing employment in Assisted Living, Home Health, Skilled Nursing facilities, and Community Support Programs for individuals who have disabilities, TLC will require that every student in the program pass a Criminal Background Check the first day of class. A fingerprint test must be completed on the first day of class.</a:t>
            </a:r>
          </a:p>
          <a:p>
            <a:r>
              <a:rPr lang="en-US" dirty="0"/>
              <a:t>A felony conviction will prohibit an individual from seeking employment in any facility in the State of Arkansas. Any disqualification based on a felony conviction may be appealed—TLC staff members will provide direction to potential students who wish to make such an appeal</a:t>
            </a:r>
            <a:r>
              <a:rPr lang="en-US" dirty="0" smtClean="0"/>
              <a:t>.</a:t>
            </a:r>
            <a:endParaRPr lang="en-US" dirty="0"/>
          </a:p>
        </p:txBody>
      </p:sp>
    </p:spTree>
    <p:extLst>
      <p:ext uri="{BB962C8B-B14F-4D97-AF65-F5344CB8AC3E}">
        <p14:creationId xmlns:p14="http://schemas.microsoft.com/office/powerpoint/2010/main" val="25032540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2000" dirty="0" smtClean="0"/>
              <a:t>CEO: The CEO provides overall administrative oversight for Building Better Futures, LLC, and for TLC.  In this role, the CEO: </a:t>
            </a:r>
          </a:p>
          <a:p>
            <a:pPr lvl="1"/>
            <a:r>
              <a:rPr lang="en-US" sz="2000" dirty="0" smtClean="0"/>
              <a:t>Acts </a:t>
            </a:r>
            <a:r>
              <a:rPr lang="en-US" sz="2000" dirty="0"/>
              <a:t>as a liaison between the program participants, management staff, and licensing/funding agencies.  </a:t>
            </a:r>
          </a:p>
          <a:p>
            <a:pPr lvl="1"/>
            <a:r>
              <a:rPr lang="en-US" sz="2000" dirty="0" smtClean="0"/>
              <a:t>Works </a:t>
            </a:r>
            <a:r>
              <a:rPr lang="en-US" sz="2000" dirty="0"/>
              <a:t>directly with management staff and partners to develop and promote BBF’s mission, vision, intent and values.  </a:t>
            </a:r>
          </a:p>
          <a:p>
            <a:pPr lvl="1"/>
            <a:r>
              <a:rPr lang="en-US" sz="2000" dirty="0" smtClean="0"/>
              <a:t>Works </a:t>
            </a:r>
            <a:r>
              <a:rPr lang="en-US" sz="2000" dirty="0"/>
              <a:t>with management staff to Develop and monitor the agency budget and works with national, state, and local funding sources to ensure adequate financial support for agency missions.  </a:t>
            </a:r>
          </a:p>
          <a:p>
            <a:pPr lvl="1"/>
            <a:r>
              <a:rPr lang="en-US" sz="2000" dirty="0" smtClean="0"/>
              <a:t>Develops</a:t>
            </a:r>
            <a:r>
              <a:rPr lang="en-US" sz="2000" dirty="0"/>
              <a:t>, in conjunction with management staff, long range and short term goals/objectives.</a:t>
            </a:r>
          </a:p>
          <a:p>
            <a:pPr lvl="1"/>
            <a:r>
              <a:rPr lang="en-US" sz="2000" dirty="0" smtClean="0"/>
              <a:t>Develops </a:t>
            </a:r>
            <a:r>
              <a:rPr lang="en-US" sz="2000" dirty="0"/>
              <a:t>procedures to assure quality of services.  </a:t>
            </a:r>
          </a:p>
          <a:p>
            <a:pPr lvl="1"/>
            <a:r>
              <a:rPr lang="en-US" sz="2000" dirty="0" smtClean="0"/>
              <a:t>Develops </a:t>
            </a:r>
            <a:r>
              <a:rPr lang="en-US" sz="2000" dirty="0"/>
              <a:t>public relations procedures to enhance the agency’s image in the community.</a:t>
            </a:r>
          </a:p>
          <a:p>
            <a:pPr lvl="1"/>
            <a:r>
              <a:rPr lang="en-US" sz="2000" dirty="0" smtClean="0"/>
              <a:t>Advocates </a:t>
            </a:r>
            <a:r>
              <a:rPr lang="en-US" sz="2000" dirty="0"/>
              <a:t>for quality services for the individuals served.</a:t>
            </a:r>
          </a:p>
        </p:txBody>
      </p:sp>
    </p:spTree>
    <p:extLst>
      <p:ext uri="{BB962C8B-B14F-4D97-AF65-F5344CB8AC3E}">
        <p14:creationId xmlns:p14="http://schemas.microsoft.com/office/powerpoint/2010/main" val="25050370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2000" dirty="0" smtClean="0"/>
              <a:t>TLC Specialist: </a:t>
            </a:r>
            <a:r>
              <a:rPr lang="en-US" sz="2000" dirty="0"/>
              <a:t>The TLC Support Specialist provides support and assistance to participants in the Transitions for Life and Career Direct Care Professional (DCP) Training program at Building Better Futures LLC. </a:t>
            </a:r>
            <a:endParaRPr lang="en-US" sz="2000" dirty="0" smtClean="0"/>
          </a:p>
          <a:p>
            <a:r>
              <a:rPr lang="en-US" sz="2000" dirty="0" smtClean="0"/>
              <a:t>The </a:t>
            </a:r>
            <a:r>
              <a:rPr lang="en-US" sz="2000" dirty="0"/>
              <a:t>person in this position provides assistance to enable high school students who have ID/DD to enroll in the TLC training program, support and advocacy to those students who are enrolled, and assistance in locating and maintaining gainful employment upon completion of the program. </a:t>
            </a:r>
            <a:endParaRPr lang="en-US" sz="2000" dirty="0" smtClean="0"/>
          </a:p>
          <a:p>
            <a:r>
              <a:rPr lang="en-US" sz="2000" dirty="0" smtClean="0"/>
              <a:t>He </a:t>
            </a:r>
            <a:r>
              <a:rPr lang="en-US" sz="2000" dirty="0"/>
              <a:t>or she is responsible for ensuring that TLC participants are included fully in all decisions concerning work and career. </a:t>
            </a:r>
            <a:endParaRPr lang="en-US" sz="2000" dirty="0" smtClean="0"/>
          </a:p>
          <a:p>
            <a:r>
              <a:rPr lang="en-US" sz="2000" dirty="0" smtClean="0"/>
              <a:t>The </a:t>
            </a:r>
            <a:r>
              <a:rPr lang="en-US" sz="2000" dirty="0"/>
              <a:t>TLC Support Specialist is responsible for the following specific </a:t>
            </a:r>
            <a:r>
              <a:rPr lang="en-US" sz="2000" dirty="0" smtClean="0"/>
              <a:t>duties:</a:t>
            </a:r>
          </a:p>
          <a:p>
            <a:pPr lvl="1"/>
            <a:r>
              <a:rPr lang="en-US" sz="1800" dirty="0" smtClean="0"/>
              <a:t>Conduct </a:t>
            </a:r>
            <a:r>
              <a:rPr lang="en-US" sz="1800" dirty="0"/>
              <a:t>initial Vocational Assessments and initiate the Discovery Process.</a:t>
            </a:r>
          </a:p>
          <a:p>
            <a:pPr lvl="1"/>
            <a:r>
              <a:rPr lang="en-US" sz="1800" dirty="0" smtClean="0"/>
              <a:t>Engage </a:t>
            </a:r>
            <a:r>
              <a:rPr lang="en-US" sz="1800" dirty="0"/>
              <a:t>with clients to identify employment/education goals, strengths, barriers, and steps towards goals. </a:t>
            </a:r>
          </a:p>
          <a:p>
            <a:pPr lvl="1"/>
            <a:r>
              <a:rPr lang="en-US" sz="1800" dirty="0" smtClean="0"/>
              <a:t>Provide </a:t>
            </a:r>
            <a:r>
              <a:rPr lang="en-US" sz="1800" dirty="0"/>
              <a:t>information about disclosure and help client to analyze past and present experiences with education/employment goals to develop employment/education plan with the client according to BBF/TLC guidelines.</a:t>
            </a:r>
          </a:p>
          <a:p>
            <a:pPr marL="329184" lvl="1" indent="0">
              <a:buNone/>
            </a:pPr>
            <a:endParaRPr lang="en-US" sz="1800" dirty="0"/>
          </a:p>
        </p:txBody>
      </p:sp>
    </p:spTree>
    <p:extLst>
      <p:ext uri="{BB962C8B-B14F-4D97-AF65-F5344CB8AC3E}">
        <p14:creationId xmlns:p14="http://schemas.microsoft.com/office/powerpoint/2010/main" val="1511232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2000" dirty="0"/>
              <a:t>The TLC Support Specialist is responsible for the following specific </a:t>
            </a:r>
            <a:r>
              <a:rPr lang="en-US" sz="2000" dirty="0" smtClean="0"/>
              <a:t>duties, cont.</a:t>
            </a:r>
          </a:p>
          <a:p>
            <a:pPr lvl="1"/>
            <a:r>
              <a:rPr lang="en-US" sz="1800" dirty="0" smtClean="0"/>
              <a:t>Help </a:t>
            </a:r>
            <a:r>
              <a:rPr lang="en-US" sz="1800" dirty="0"/>
              <a:t>clients through all phases of seeking employment or education placement including evaluation and planning, job and/or resource development, placement/enrollment, development and follow through of ongoing support for job retention and/or academic progress. </a:t>
            </a:r>
          </a:p>
          <a:p>
            <a:pPr lvl="1"/>
            <a:r>
              <a:rPr lang="en-US" sz="1800" dirty="0" smtClean="0"/>
              <a:t>Complete </a:t>
            </a:r>
            <a:r>
              <a:rPr lang="en-US" sz="1800" dirty="0"/>
              <a:t>all required Arkansas Rehabilitation Services (ARS) documentation of these phases.</a:t>
            </a:r>
          </a:p>
          <a:p>
            <a:pPr lvl="1"/>
            <a:r>
              <a:rPr lang="en-US" sz="1800" dirty="0" smtClean="0"/>
              <a:t>Develop </a:t>
            </a:r>
            <a:r>
              <a:rPr lang="en-US" sz="1800" dirty="0"/>
              <a:t>and document employer contacts according to BBF/TLC guidelines and the individual preferences of job </a:t>
            </a:r>
            <a:r>
              <a:rPr lang="en-US" sz="1800" dirty="0" smtClean="0"/>
              <a:t>seekers.</a:t>
            </a:r>
          </a:p>
          <a:p>
            <a:pPr lvl="1"/>
            <a:r>
              <a:rPr lang="en-US" sz="1600" dirty="0" smtClean="0"/>
              <a:t>Provide </a:t>
            </a:r>
            <a:r>
              <a:rPr lang="en-US" sz="1600" dirty="0"/>
              <a:t>comprehensive support with educational goals including accessing accommodations through disability resource centers or special education procedures.</a:t>
            </a:r>
          </a:p>
          <a:p>
            <a:pPr lvl="1"/>
            <a:r>
              <a:rPr lang="en-US" sz="1800" dirty="0" smtClean="0"/>
              <a:t>Provide </a:t>
            </a:r>
            <a:r>
              <a:rPr lang="en-US" sz="1800" dirty="0"/>
              <a:t>support with linkage to other education support resources as needed.</a:t>
            </a:r>
          </a:p>
          <a:p>
            <a:pPr lvl="1"/>
            <a:r>
              <a:rPr lang="en-US" sz="1800" dirty="0" smtClean="0"/>
              <a:t>Interface </a:t>
            </a:r>
            <a:r>
              <a:rPr lang="en-US" sz="1800" dirty="0"/>
              <a:t>with client’s employer/school staff to facilitate client’s success. </a:t>
            </a:r>
          </a:p>
          <a:p>
            <a:pPr lvl="1"/>
            <a:r>
              <a:rPr lang="en-US" sz="1800" dirty="0" smtClean="0"/>
              <a:t>Provide </a:t>
            </a:r>
            <a:r>
              <a:rPr lang="en-US" sz="1800" dirty="0"/>
              <a:t>resources and information regarding mental health and support strategies to employer/school staff. </a:t>
            </a:r>
          </a:p>
          <a:p>
            <a:pPr lvl="1"/>
            <a:r>
              <a:rPr lang="en-US" sz="1800" dirty="0" smtClean="0"/>
              <a:t>Encourage </a:t>
            </a:r>
            <a:r>
              <a:rPr lang="en-US" sz="1800" dirty="0"/>
              <a:t>self-advocacy of participants.</a:t>
            </a:r>
          </a:p>
          <a:p>
            <a:pPr lvl="1"/>
            <a:endParaRPr lang="en-US" sz="1800" dirty="0" smtClean="0"/>
          </a:p>
          <a:p>
            <a:endParaRPr lang="en-US" sz="2000" dirty="0"/>
          </a:p>
        </p:txBody>
      </p:sp>
    </p:spTree>
    <p:extLst>
      <p:ext uri="{BB962C8B-B14F-4D97-AF65-F5344CB8AC3E}">
        <p14:creationId xmlns:p14="http://schemas.microsoft.com/office/powerpoint/2010/main" val="1909380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2000" dirty="0"/>
              <a:t>The TLC Support Specialist is responsible for the following specific </a:t>
            </a:r>
            <a:r>
              <a:rPr lang="en-US" sz="2000" dirty="0" smtClean="0"/>
              <a:t>duties, cont.</a:t>
            </a:r>
          </a:p>
          <a:p>
            <a:pPr lvl="1"/>
            <a:r>
              <a:rPr lang="en-US" sz="1800" dirty="0" smtClean="0"/>
              <a:t>Aid </a:t>
            </a:r>
            <a:r>
              <a:rPr lang="en-US" sz="1800" dirty="0"/>
              <a:t>clients in connecting to Program Development resources including SSI/SSDI and benefits counseling according to BBF/TLC guidelines.</a:t>
            </a:r>
          </a:p>
          <a:p>
            <a:pPr lvl="1"/>
            <a:r>
              <a:rPr lang="en-US" sz="1800" dirty="0" smtClean="0"/>
              <a:t>Assist </a:t>
            </a:r>
            <a:r>
              <a:rPr lang="en-US" sz="1800" dirty="0"/>
              <a:t>clients in engaging in work/school with preparation and follow along supports including organization, transportation planning, time management, and self-advocacy.</a:t>
            </a:r>
          </a:p>
          <a:p>
            <a:pPr lvl="1"/>
            <a:r>
              <a:rPr lang="en-US" sz="1800" dirty="0" smtClean="0"/>
              <a:t>Complete </a:t>
            </a:r>
            <a:r>
              <a:rPr lang="en-US" sz="1800" dirty="0"/>
              <a:t>required number of direct client contact hours per week and document all client contacts and information in compliance with mandated quality assurance standards and BBF/TLC guidelines. </a:t>
            </a:r>
          </a:p>
          <a:p>
            <a:pPr lvl="1"/>
            <a:r>
              <a:rPr lang="en-US" sz="1800" dirty="0" smtClean="0"/>
              <a:t>Meet </a:t>
            </a:r>
            <a:r>
              <a:rPr lang="en-US" sz="1800" dirty="0"/>
              <a:t>all deadlines and comply with agency’s requirements for contract and BBF/TLC accountability.</a:t>
            </a:r>
          </a:p>
          <a:p>
            <a:pPr lvl="1"/>
            <a:r>
              <a:rPr lang="en-US" sz="1800" dirty="0" smtClean="0"/>
              <a:t>Maintain </a:t>
            </a:r>
            <a:r>
              <a:rPr lang="en-US" sz="1800" dirty="0"/>
              <a:t>close collaboration within the treatment team and community </a:t>
            </a:r>
            <a:r>
              <a:rPr lang="en-US" sz="1800" dirty="0" smtClean="0"/>
              <a:t>resources</a:t>
            </a:r>
            <a:r>
              <a:rPr lang="en-US" sz="1800" dirty="0"/>
              <a:t>, including employer contacts, ARS, and school teams</a:t>
            </a:r>
            <a:r>
              <a:rPr lang="en-US" sz="1800" dirty="0" smtClean="0"/>
              <a:t>.</a:t>
            </a:r>
          </a:p>
          <a:p>
            <a:pPr lvl="1"/>
            <a:r>
              <a:rPr lang="en-US" sz="1800" dirty="0" smtClean="0"/>
              <a:t>Participate </a:t>
            </a:r>
            <a:r>
              <a:rPr lang="en-US" sz="1800" dirty="0"/>
              <a:t>actively in supervision, coaching, data collection and reporting, staff meetings, intake and discharge activities, case conferences and all agency meetings and trainings as assigned by the Program Development Specialist.</a:t>
            </a:r>
          </a:p>
          <a:p>
            <a:pPr lvl="1"/>
            <a:r>
              <a:rPr lang="en-US" sz="1800" dirty="0" smtClean="0"/>
              <a:t>Engage </a:t>
            </a:r>
            <a:r>
              <a:rPr lang="en-US" sz="1800" dirty="0"/>
              <a:t>in outreach events, conferences, open houses, etc., and provide information about </a:t>
            </a:r>
            <a:r>
              <a:rPr lang="en-US" sz="1800" dirty="0" smtClean="0"/>
              <a:t>the </a:t>
            </a:r>
            <a:r>
              <a:rPr lang="en-US" sz="1800" dirty="0"/>
              <a:t>TLC model as needed.</a:t>
            </a:r>
          </a:p>
          <a:p>
            <a:pPr lvl="1"/>
            <a:endParaRPr lang="en-US" sz="1800" dirty="0"/>
          </a:p>
          <a:p>
            <a:pPr lvl="1"/>
            <a:endParaRPr lang="en-US" sz="1800" dirty="0" smtClean="0"/>
          </a:p>
          <a:p>
            <a:endParaRPr lang="en-US" sz="2000" dirty="0"/>
          </a:p>
        </p:txBody>
      </p:sp>
    </p:spTree>
    <p:extLst>
      <p:ext uri="{BB962C8B-B14F-4D97-AF65-F5344CB8AC3E}">
        <p14:creationId xmlns:p14="http://schemas.microsoft.com/office/powerpoint/2010/main" val="2889336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dirty="0" smtClean="0"/>
              <a:t>TLC Program Instructor</a:t>
            </a:r>
          </a:p>
          <a:p>
            <a:pPr lvl="1"/>
            <a:r>
              <a:rPr lang="en-US" sz="2000" dirty="0" smtClean="0"/>
              <a:t>The </a:t>
            </a:r>
            <a:r>
              <a:rPr lang="en-US" sz="2000" dirty="0"/>
              <a:t>TLC </a:t>
            </a:r>
            <a:r>
              <a:rPr lang="en-US" sz="1800" dirty="0" smtClean="0"/>
              <a:t>Program Instructor </a:t>
            </a:r>
            <a:r>
              <a:rPr lang="en-US" sz="1800" dirty="0"/>
              <a:t>teaches participants in the Transitions for Life and Career Direct Care Professional (DCP) Training </a:t>
            </a:r>
            <a:r>
              <a:rPr lang="en-US" sz="1800" dirty="0" smtClean="0"/>
              <a:t>Program. </a:t>
            </a:r>
            <a:r>
              <a:rPr lang="en-US" sz="1800" dirty="0"/>
              <a:t>The instructor is expected to plan, organize, and teach in a manner that encourages students in harmony with the organization’s mission and values. He or she also promotes and directs successful student learning in keeping with the learning-centered values and goals of the host campus. Communication with the TLC Support </a:t>
            </a:r>
            <a:r>
              <a:rPr lang="en-US" sz="1800" dirty="0" smtClean="0"/>
              <a:t>Specialist, </a:t>
            </a:r>
            <a:r>
              <a:rPr lang="en-US" sz="1800" dirty="0"/>
              <a:t>and with all community and state partners, as well as with BBF leadership is </a:t>
            </a:r>
            <a:r>
              <a:rPr lang="en-US" sz="1800" dirty="0" smtClean="0"/>
              <a:t>expected.</a:t>
            </a:r>
          </a:p>
          <a:p>
            <a:pPr lvl="1"/>
            <a:r>
              <a:rPr lang="en-US" sz="1800" dirty="0" smtClean="0"/>
              <a:t>Specific Duties: </a:t>
            </a:r>
          </a:p>
          <a:p>
            <a:pPr lvl="2"/>
            <a:r>
              <a:rPr lang="en-US" sz="1600" dirty="0" smtClean="0"/>
              <a:t>Prepares </a:t>
            </a:r>
            <a:r>
              <a:rPr lang="en-US" sz="1600" dirty="0"/>
              <a:t>class sessions and assignments to help students grasp course content and how it integrates with overall student learning outcomes for the course </a:t>
            </a:r>
          </a:p>
          <a:p>
            <a:pPr lvl="2"/>
            <a:r>
              <a:rPr lang="en-US" sz="1600" dirty="0" smtClean="0"/>
              <a:t>Creates </a:t>
            </a:r>
            <a:r>
              <a:rPr lang="en-US" sz="1600" dirty="0"/>
              <a:t>a learning environment that encourages student involvement and participation. </a:t>
            </a:r>
          </a:p>
          <a:p>
            <a:pPr lvl="2"/>
            <a:r>
              <a:rPr lang="en-US" sz="1600" dirty="0" smtClean="0"/>
              <a:t>Documents </a:t>
            </a:r>
            <a:r>
              <a:rPr lang="en-US" sz="1600" dirty="0"/>
              <a:t>students’ attendance, participation, and academic progress by giving and grading assignments, projects, quizzes and/or examinations that lead to a final grade. </a:t>
            </a:r>
          </a:p>
          <a:p>
            <a:pPr lvl="2"/>
            <a:r>
              <a:rPr lang="en-US" sz="1600" dirty="0" smtClean="0"/>
              <a:t>Is </a:t>
            </a:r>
            <a:r>
              <a:rPr lang="en-US" sz="1600" dirty="0"/>
              <a:t>accessible to students outside the classroom, providing ample periods of time for counseling and mentoring students in matters related to academic success, life goals, and spiritual development</a:t>
            </a:r>
            <a:r>
              <a:rPr lang="en-US" sz="1600" dirty="0" smtClean="0"/>
              <a:t>.</a:t>
            </a:r>
          </a:p>
          <a:p>
            <a:pPr lvl="1"/>
            <a:endParaRPr lang="en-US" sz="1600" dirty="0" smtClean="0"/>
          </a:p>
          <a:p>
            <a:pPr lvl="1"/>
            <a:endParaRPr lang="en-US" sz="1600" dirty="0"/>
          </a:p>
          <a:p>
            <a:pPr lvl="1"/>
            <a:endParaRPr lang="en-US" sz="1800" dirty="0" smtClean="0"/>
          </a:p>
          <a:p>
            <a:endParaRPr lang="en-US" sz="2000" dirty="0"/>
          </a:p>
        </p:txBody>
      </p:sp>
    </p:spTree>
    <p:extLst>
      <p:ext uri="{BB962C8B-B14F-4D97-AF65-F5344CB8AC3E}">
        <p14:creationId xmlns:p14="http://schemas.microsoft.com/office/powerpoint/2010/main" val="458898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pPr lvl="1"/>
            <a:r>
              <a:rPr lang="en-US" sz="2800" dirty="0" smtClean="0"/>
              <a:t>TLC Program Instructor, Specific Duties, cont. </a:t>
            </a:r>
          </a:p>
          <a:p>
            <a:pPr lvl="2"/>
            <a:r>
              <a:rPr lang="en-US" sz="2400" dirty="0"/>
              <a:t>	Mastery of Subject Matter </a:t>
            </a:r>
          </a:p>
          <a:p>
            <a:pPr lvl="3"/>
            <a:r>
              <a:rPr lang="en-US" sz="1800" dirty="0" smtClean="0"/>
              <a:t>Demonstrate </a:t>
            </a:r>
            <a:r>
              <a:rPr lang="en-US" sz="1800" dirty="0"/>
              <a:t>a thorough and accurate knowledge of the health care field.</a:t>
            </a:r>
          </a:p>
          <a:p>
            <a:pPr lvl="3"/>
            <a:r>
              <a:rPr lang="en-US" sz="1800" dirty="0" smtClean="0"/>
              <a:t>Display </a:t>
            </a:r>
            <a:r>
              <a:rPr lang="en-US" sz="1800" dirty="0"/>
              <a:t>an ability to interpret and evaluate the theories of their field or discipline. </a:t>
            </a:r>
          </a:p>
          <a:p>
            <a:pPr lvl="3"/>
            <a:r>
              <a:rPr lang="en-US" sz="1800" dirty="0" smtClean="0"/>
              <a:t>Connect </a:t>
            </a:r>
            <a:r>
              <a:rPr lang="en-US" sz="1800" dirty="0"/>
              <a:t>their subject matter with related fields. </a:t>
            </a:r>
          </a:p>
          <a:p>
            <a:pPr lvl="3"/>
            <a:r>
              <a:rPr lang="en-US" sz="1800" dirty="0" smtClean="0"/>
              <a:t>Learn </a:t>
            </a:r>
            <a:r>
              <a:rPr lang="en-US" sz="1800" dirty="0"/>
              <a:t>and use technology to enhance teaching and the educational experience when appropriate.</a:t>
            </a:r>
          </a:p>
          <a:p>
            <a:pPr lvl="2"/>
            <a:r>
              <a:rPr lang="en-US" sz="2400" dirty="0"/>
              <a:t>	Plans and organizes instruction in ways that maximize documented student learning.</a:t>
            </a:r>
          </a:p>
          <a:p>
            <a:pPr lvl="2"/>
            <a:r>
              <a:rPr lang="en-US" sz="2400" dirty="0" smtClean="0"/>
              <a:t>Employs </a:t>
            </a:r>
            <a:r>
              <a:rPr lang="en-US" sz="2400" dirty="0"/>
              <a:t>appropriate teaching and learning strategies to communicate subject matter to students. </a:t>
            </a:r>
          </a:p>
          <a:p>
            <a:pPr lvl="2"/>
            <a:r>
              <a:rPr lang="en-US" sz="2400" dirty="0" smtClean="0"/>
              <a:t>Modifies</a:t>
            </a:r>
            <a:r>
              <a:rPr lang="en-US" sz="2400" dirty="0"/>
              <a:t>, where appropriate, instructional methods and strategies to meet diverse student needs.</a:t>
            </a:r>
          </a:p>
          <a:p>
            <a:pPr lvl="1"/>
            <a:endParaRPr lang="en-US" sz="1600" dirty="0" smtClean="0"/>
          </a:p>
          <a:p>
            <a:pPr lvl="1"/>
            <a:endParaRPr lang="en-US" sz="1600" dirty="0"/>
          </a:p>
          <a:p>
            <a:pPr lvl="1"/>
            <a:endParaRPr lang="en-US" sz="1800" dirty="0" smtClean="0"/>
          </a:p>
          <a:p>
            <a:endParaRPr lang="en-US" sz="2000" dirty="0"/>
          </a:p>
        </p:txBody>
      </p:sp>
    </p:spTree>
    <p:extLst>
      <p:ext uri="{BB962C8B-B14F-4D97-AF65-F5344CB8AC3E}">
        <p14:creationId xmlns:p14="http://schemas.microsoft.com/office/powerpoint/2010/main" val="2283798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pPr lvl="1"/>
            <a:r>
              <a:rPr lang="en-US" sz="2800" dirty="0" smtClean="0"/>
              <a:t>TLC Program Instructor, Specific Duties, cont. </a:t>
            </a:r>
          </a:p>
          <a:p>
            <a:pPr lvl="2"/>
            <a:r>
              <a:rPr lang="en-US" sz="2800" dirty="0" smtClean="0"/>
              <a:t>Encourages </a:t>
            </a:r>
            <a:r>
              <a:rPr lang="en-US" sz="2800" dirty="0"/>
              <a:t>the development of communication skills and higher order thinking skills through appropriate assignments.</a:t>
            </a:r>
          </a:p>
          <a:p>
            <a:pPr lvl="2"/>
            <a:r>
              <a:rPr lang="en-US" sz="2800" dirty="0"/>
              <a:t>Evaluates student performance fairly and consistently and return student work promptly to promote maximum learning. </a:t>
            </a:r>
          </a:p>
          <a:p>
            <a:pPr lvl="2"/>
            <a:r>
              <a:rPr lang="en-US" sz="2800" dirty="0"/>
              <a:t>Maintains accurate records of student progress and submit final grade rosters to BBF leadership according to established deadlines. </a:t>
            </a:r>
          </a:p>
          <a:p>
            <a:pPr lvl="2"/>
            <a:r>
              <a:rPr lang="en-US" sz="2800" dirty="0"/>
              <a:t>Demonstrates sensitivity to student needs and circumstances</a:t>
            </a:r>
            <a:r>
              <a:rPr lang="en-US" sz="2800" dirty="0" smtClean="0"/>
              <a:t>.</a:t>
            </a:r>
            <a:endParaRPr lang="en-US" sz="2800" dirty="0"/>
          </a:p>
        </p:txBody>
      </p:sp>
    </p:spTree>
    <p:extLst>
      <p:ext uri="{BB962C8B-B14F-4D97-AF65-F5344CB8AC3E}">
        <p14:creationId xmlns:p14="http://schemas.microsoft.com/office/powerpoint/2010/main" val="521860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3000" dirty="0" smtClean="0"/>
              <a:t>TLC Paraprofessional: </a:t>
            </a:r>
          </a:p>
          <a:p>
            <a:pPr lvl="1"/>
            <a:r>
              <a:rPr lang="en-US" sz="2400" dirty="0" smtClean="0"/>
              <a:t>The </a:t>
            </a:r>
            <a:r>
              <a:rPr lang="en-US" sz="2400" dirty="0"/>
              <a:t>TLC Paraprofessional assists students with disabilities in the TLC Basic Direct Care Professional training program under the direction of the TLC Program Instructor. </a:t>
            </a:r>
            <a:endParaRPr lang="en-US" sz="2400" dirty="0" smtClean="0"/>
          </a:p>
          <a:p>
            <a:pPr lvl="1"/>
            <a:r>
              <a:rPr lang="en-US" sz="2400" dirty="0" smtClean="0"/>
              <a:t>The </a:t>
            </a:r>
            <a:r>
              <a:rPr lang="en-US" sz="2400" dirty="0"/>
              <a:t>paraprofessional assists the teacher in general daily classroom activities, assists students, affirms their abilities, and strives to promote dignity in all relationships</a:t>
            </a:r>
            <a:r>
              <a:rPr lang="en-US" sz="2400" dirty="0" smtClean="0"/>
              <a:t>.</a:t>
            </a:r>
            <a:endParaRPr lang="en-US" sz="2400" dirty="0"/>
          </a:p>
          <a:p>
            <a:pPr lvl="1"/>
            <a:r>
              <a:rPr lang="en-US" sz="2400" dirty="0"/>
              <a:t>In addition, the TLC Paraprofessional will provide assistance to these students who have completed the course in locating and maintaining employment in the direct support industry. These “post-certification” duties will be supervised and directed by the TLC Specialist. </a:t>
            </a:r>
          </a:p>
          <a:p>
            <a:pPr lvl="1"/>
            <a:endParaRPr lang="en-US" sz="2800" dirty="0"/>
          </a:p>
        </p:txBody>
      </p:sp>
    </p:spTree>
    <p:extLst>
      <p:ext uri="{BB962C8B-B14F-4D97-AF65-F5344CB8AC3E}">
        <p14:creationId xmlns:p14="http://schemas.microsoft.com/office/powerpoint/2010/main" val="631697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3000" dirty="0" smtClean="0"/>
              <a:t>TLC Paraprofessional– Specific Duties:</a:t>
            </a:r>
          </a:p>
          <a:p>
            <a:pPr lvl="1"/>
            <a:r>
              <a:rPr lang="en-US" sz="2400" dirty="0" smtClean="0"/>
              <a:t>Assists </a:t>
            </a:r>
            <a:r>
              <a:rPr lang="en-US" sz="2400" dirty="0"/>
              <a:t>students in achieving academic success</a:t>
            </a:r>
          </a:p>
          <a:p>
            <a:pPr lvl="1"/>
            <a:r>
              <a:rPr lang="en-US" sz="2400" dirty="0" smtClean="0"/>
              <a:t>Works </a:t>
            </a:r>
            <a:r>
              <a:rPr lang="en-US" sz="2400" dirty="0"/>
              <a:t>with students who may be disruptive in class</a:t>
            </a:r>
          </a:p>
          <a:p>
            <a:pPr lvl="1"/>
            <a:r>
              <a:rPr lang="en-US" sz="2400" dirty="0" smtClean="0"/>
              <a:t>Provides personal care as needed</a:t>
            </a:r>
            <a:endParaRPr lang="en-US" sz="2400" dirty="0"/>
          </a:p>
          <a:p>
            <a:pPr lvl="1"/>
            <a:r>
              <a:rPr lang="en-US" sz="2400" dirty="0" smtClean="0"/>
              <a:t>Assists students with social </a:t>
            </a:r>
            <a:r>
              <a:rPr lang="en-US" sz="2400" dirty="0"/>
              <a:t>integration</a:t>
            </a:r>
          </a:p>
          <a:p>
            <a:pPr lvl="1"/>
            <a:r>
              <a:rPr lang="en-US" sz="2400" dirty="0" smtClean="0"/>
              <a:t>Consults </a:t>
            </a:r>
            <a:r>
              <a:rPr lang="en-US" sz="2400" dirty="0"/>
              <a:t>and </a:t>
            </a:r>
            <a:r>
              <a:rPr lang="en-US" sz="2400" dirty="0" smtClean="0"/>
              <a:t>collaborates </a:t>
            </a:r>
            <a:r>
              <a:rPr lang="en-US" sz="2400" dirty="0"/>
              <a:t>with all TLC </a:t>
            </a:r>
            <a:r>
              <a:rPr lang="en-US" sz="2400" dirty="0" smtClean="0"/>
              <a:t>staff</a:t>
            </a:r>
          </a:p>
          <a:p>
            <a:pPr lvl="1"/>
            <a:r>
              <a:rPr lang="en-US" sz="2400" dirty="0" smtClean="0"/>
              <a:t>Assists </a:t>
            </a:r>
            <a:r>
              <a:rPr lang="en-US" sz="2400" dirty="0"/>
              <a:t>TLC Staff in </a:t>
            </a:r>
            <a:r>
              <a:rPr lang="en-US" sz="2400" dirty="0" smtClean="0"/>
              <a:t>supporting </a:t>
            </a:r>
            <a:r>
              <a:rPr lang="en-US" sz="2400" dirty="0"/>
              <a:t>current workers and new referrals with job seeking/development support/and potential internship </a:t>
            </a:r>
            <a:r>
              <a:rPr lang="en-US" sz="2400" dirty="0" smtClean="0"/>
              <a:t>opportunities. </a:t>
            </a:r>
            <a:endParaRPr lang="en-US" sz="2400" dirty="0"/>
          </a:p>
          <a:p>
            <a:pPr lvl="1"/>
            <a:r>
              <a:rPr lang="en-US" sz="2400" dirty="0" smtClean="0"/>
              <a:t>Provides </a:t>
            </a:r>
            <a:r>
              <a:rPr lang="en-US" sz="2400" dirty="0"/>
              <a:t>the needed </a:t>
            </a:r>
            <a:r>
              <a:rPr lang="en-US" sz="2400" dirty="0" smtClean="0"/>
              <a:t>support </a:t>
            </a:r>
            <a:r>
              <a:rPr lang="en-US" sz="2400" dirty="0"/>
              <a:t>to </a:t>
            </a:r>
            <a:r>
              <a:rPr lang="en-US" sz="2400" dirty="0" smtClean="0"/>
              <a:t>participants </a:t>
            </a:r>
            <a:r>
              <a:rPr lang="en-US" sz="2400" dirty="0"/>
              <a:t>and employers when a job has been obtained, </a:t>
            </a:r>
            <a:r>
              <a:rPr lang="en-US" sz="2400" dirty="0" smtClean="0"/>
              <a:t>to ensure job satisfaction and success. </a:t>
            </a:r>
            <a:endParaRPr lang="en-US" sz="2400" dirty="0"/>
          </a:p>
          <a:p>
            <a:pPr lvl="1"/>
            <a:endParaRPr lang="en-US" sz="2400" dirty="0"/>
          </a:p>
          <a:p>
            <a:pPr lvl="1"/>
            <a:endParaRPr lang="en-US" sz="2800" dirty="0"/>
          </a:p>
        </p:txBody>
      </p:sp>
    </p:spTree>
    <p:extLst>
      <p:ext uri="{BB962C8B-B14F-4D97-AF65-F5344CB8AC3E}">
        <p14:creationId xmlns:p14="http://schemas.microsoft.com/office/powerpoint/2010/main" val="1838986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3000" dirty="0" smtClean="0"/>
              <a:t>TLC Paraprofessional– Specific Duties, cont.:</a:t>
            </a:r>
          </a:p>
          <a:p>
            <a:pPr lvl="1"/>
            <a:r>
              <a:rPr lang="en-US" sz="2400" dirty="0"/>
              <a:t>Maintains open and professional communication with participants, staff, families, funding sources, employers, and the business community. </a:t>
            </a:r>
          </a:p>
          <a:p>
            <a:pPr lvl="1"/>
            <a:r>
              <a:rPr lang="en-US" sz="2400" dirty="0" smtClean="0"/>
              <a:t>Completes </a:t>
            </a:r>
            <a:r>
              <a:rPr lang="en-US" sz="2400" dirty="0"/>
              <a:t>and maintains all related documentation in accordance with the agency standard including; program evaluation data, monthly progress reports, employer contact logs, as well as any additional required documentation. </a:t>
            </a:r>
            <a:endParaRPr lang="en-US" sz="2400" dirty="0" smtClean="0"/>
          </a:p>
          <a:p>
            <a:pPr lvl="1"/>
            <a:r>
              <a:rPr lang="en-US" sz="2400" dirty="0" smtClean="0"/>
              <a:t>Participates </a:t>
            </a:r>
            <a:r>
              <a:rPr lang="en-US" sz="2400" dirty="0"/>
              <a:t>in related employment projects; by attending training, completing required documentation, measuring and recording outcomes, etc</a:t>
            </a:r>
            <a:r>
              <a:rPr lang="en-US" sz="2400" dirty="0" smtClean="0"/>
              <a:t>.</a:t>
            </a:r>
            <a:endParaRPr lang="en-US" sz="2400" dirty="0"/>
          </a:p>
        </p:txBody>
      </p:sp>
    </p:spTree>
    <p:extLst>
      <p:ext uri="{BB962C8B-B14F-4D97-AF65-F5344CB8AC3E}">
        <p14:creationId xmlns:p14="http://schemas.microsoft.com/office/powerpoint/2010/main" val="2039480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3000" dirty="0" smtClean="0"/>
              <a:t>TLC Administrative Director</a:t>
            </a:r>
          </a:p>
          <a:p>
            <a:pPr lvl="1"/>
            <a:r>
              <a:rPr lang="en-US" sz="3200" dirty="0"/>
              <a:t>The TLC Administrative Director assists the CEO with determining, implementing, monitoring, and running all processes and procedures of the organization. The Administrative Director develops a working relationship with all employees of the organization in an effort to support and coordinate their work.</a:t>
            </a:r>
          </a:p>
        </p:txBody>
      </p:sp>
    </p:spTree>
    <p:extLst>
      <p:ext uri="{BB962C8B-B14F-4D97-AF65-F5344CB8AC3E}">
        <p14:creationId xmlns:p14="http://schemas.microsoft.com/office/powerpoint/2010/main" val="4118635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dirty="0" smtClean="0"/>
              <a:t>Review of Job Descriptions</a:t>
            </a:r>
            <a:endParaRPr lang="en-US" dirty="0"/>
          </a:p>
        </p:txBody>
      </p:sp>
      <p:sp>
        <p:nvSpPr>
          <p:cNvPr id="3" name="Content Placeholder 2"/>
          <p:cNvSpPr>
            <a:spLocks noGrp="1"/>
          </p:cNvSpPr>
          <p:nvPr>
            <p:ph idx="1"/>
          </p:nvPr>
        </p:nvSpPr>
        <p:spPr>
          <a:xfrm>
            <a:off x="304800" y="990600"/>
            <a:ext cx="8534400" cy="5715000"/>
          </a:xfrm>
        </p:spPr>
        <p:txBody>
          <a:bodyPr>
            <a:noAutofit/>
          </a:bodyPr>
          <a:lstStyle/>
          <a:p>
            <a:r>
              <a:rPr lang="en-US" sz="2000" dirty="0" smtClean="0"/>
              <a:t>TLC Administrative Director: Specific Duties</a:t>
            </a:r>
          </a:p>
          <a:p>
            <a:pPr lvl="1"/>
            <a:r>
              <a:rPr lang="en-US" sz="2000" dirty="0" smtClean="0"/>
              <a:t>Maintains </a:t>
            </a:r>
            <a:r>
              <a:rPr lang="en-US" sz="2000" dirty="0"/>
              <a:t>office services by organizing operations and procedures; preparing payroll; controlling correspondence; designing filing and records systems; invoicing with appropriate corresponding reporting when necessary.</a:t>
            </a:r>
          </a:p>
          <a:p>
            <a:pPr lvl="1"/>
            <a:r>
              <a:rPr lang="en-US" sz="2000" dirty="0" smtClean="0"/>
              <a:t>Provides </a:t>
            </a:r>
            <a:r>
              <a:rPr lang="en-US" sz="2000" dirty="0"/>
              <a:t>historical reference by defining procedures for retention, protection, retrieval, transfer, and disposal of records.</a:t>
            </a:r>
          </a:p>
          <a:p>
            <a:pPr lvl="1"/>
            <a:r>
              <a:rPr lang="en-US" sz="2000" dirty="0" smtClean="0"/>
              <a:t>Designs </a:t>
            </a:r>
            <a:r>
              <a:rPr lang="en-US" sz="2000" dirty="0"/>
              <a:t>and implements office policies by establishing standards and procedures, measuring results against standards; making necessary adjustments.</a:t>
            </a:r>
          </a:p>
          <a:p>
            <a:pPr lvl="1"/>
            <a:r>
              <a:rPr lang="en-US" sz="2000" dirty="0" smtClean="0"/>
              <a:t>Pays </a:t>
            </a:r>
            <a:r>
              <a:rPr lang="en-US" sz="2000" dirty="0"/>
              <a:t>any bills for which TLC is responsible.</a:t>
            </a:r>
          </a:p>
          <a:p>
            <a:pPr lvl="1"/>
            <a:r>
              <a:rPr lang="en-US" sz="2000" dirty="0" smtClean="0"/>
              <a:t>Monitors </a:t>
            </a:r>
            <a:r>
              <a:rPr lang="en-US" sz="2000" dirty="0"/>
              <a:t>and implements all Human Resource related issues and employee benefits.</a:t>
            </a:r>
          </a:p>
          <a:p>
            <a:pPr lvl="1"/>
            <a:r>
              <a:rPr lang="en-US" sz="2000" dirty="0" smtClean="0"/>
              <a:t>Monitors </a:t>
            </a:r>
            <a:r>
              <a:rPr lang="en-US" sz="2000" dirty="0"/>
              <a:t>and regularly updates BBF/TLC social media pages.</a:t>
            </a:r>
          </a:p>
          <a:p>
            <a:pPr lvl="1"/>
            <a:r>
              <a:rPr lang="en-US" sz="2000" dirty="0" smtClean="0"/>
              <a:t>Consultation </a:t>
            </a:r>
            <a:r>
              <a:rPr lang="en-US" sz="2000" dirty="0"/>
              <a:t>and collaboration with all TLC </a:t>
            </a:r>
            <a:r>
              <a:rPr lang="en-US" sz="2000" dirty="0" smtClean="0"/>
              <a:t>staff</a:t>
            </a:r>
            <a:endParaRPr lang="en-US" sz="2000" dirty="0"/>
          </a:p>
        </p:txBody>
      </p:sp>
    </p:spTree>
    <p:extLst>
      <p:ext uri="{BB962C8B-B14F-4D97-AF65-F5344CB8AC3E}">
        <p14:creationId xmlns:p14="http://schemas.microsoft.com/office/powerpoint/2010/main" val="2553646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914400"/>
          </a:xfrm>
        </p:spPr>
        <p:txBody>
          <a:bodyPr/>
          <a:lstStyle/>
          <a:p>
            <a:r>
              <a:rPr lang="en-US" sz="4400" dirty="0" smtClean="0"/>
              <a:t>In-Depth Review of TLC Curriculum</a:t>
            </a:r>
            <a:endParaRPr lang="en-US" sz="4400" dirty="0"/>
          </a:p>
        </p:txBody>
      </p:sp>
      <p:sp>
        <p:nvSpPr>
          <p:cNvPr id="3" name="Content Placeholder 2"/>
          <p:cNvSpPr>
            <a:spLocks noGrp="1"/>
          </p:cNvSpPr>
          <p:nvPr>
            <p:ph idx="1"/>
          </p:nvPr>
        </p:nvSpPr>
        <p:spPr>
          <a:xfrm>
            <a:off x="304800" y="990600"/>
            <a:ext cx="8534400" cy="5715000"/>
          </a:xfrm>
        </p:spPr>
        <p:txBody>
          <a:bodyPr>
            <a:noAutofit/>
          </a:bodyPr>
          <a:lstStyle/>
          <a:p>
            <a:r>
              <a:rPr lang="en-US" sz="1200" dirty="0"/>
              <a:t> </a:t>
            </a:r>
            <a:r>
              <a:rPr lang="en-US" sz="2800" dirty="0" smtClean="0"/>
              <a:t>Course Objectives: </a:t>
            </a:r>
            <a:endParaRPr lang="en-US" sz="2800" dirty="0"/>
          </a:p>
          <a:p>
            <a:pPr lvl="1"/>
            <a:r>
              <a:rPr lang="en-US" sz="2800" dirty="0"/>
              <a:t>Upon successful completion of this course, the student will be able to:</a:t>
            </a:r>
          </a:p>
          <a:p>
            <a:pPr lvl="2"/>
            <a:r>
              <a:rPr lang="en-US" sz="2400" dirty="0"/>
              <a:t>1. Describe the organization of healthcare facilities and the roles of the interdisciplinary healthcare team.</a:t>
            </a:r>
          </a:p>
          <a:p>
            <a:pPr lvl="2"/>
            <a:r>
              <a:rPr lang="en-US" sz="2400" dirty="0"/>
              <a:t>2. Identify the responsibilities of the registered nurse, licensed practical nurse, disability provider supervisor and DCP in a variety of settings.</a:t>
            </a:r>
          </a:p>
          <a:p>
            <a:pPr lvl="2"/>
            <a:r>
              <a:rPr lang="en-US" sz="2400" dirty="0"/>
              <a:t>3. Identify the responsibilities associated with supporting individuals who have disabilities in the community. </a:t>
            </a:r>
          </a:p>
          <a:p>
            <a:pPr lvl="2"/>
            <a:r>
              <a:rPr lang="en-US" sz="2400" dirty="0"/>
              <a:t>4. Apply DCP theoretical knowledge in providing basic healthcare services</a:t>
            </a:r>
            <a:r>
              <a:rPr lang="en-US" sz="2400" dirty="0" smtClean="0"/>
              <a:t>.</a:t>
            </a:r>
            <a:endParaRPr lang="en-US" sz="2400" dirty="0"/>
          </a:p>
        </p:txBody>
      </p:sp>
    </p:spTree>
    <p:extLst>
      <p:ext uri="{BB962C8B-B14F-4D97-AF65-F5344CB8AC3E}">
        <p14:creationId xmlns:p14="http://schemas.microsoft.com/office/powerpoint/2010/main" val="2013701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In-Depth Review of TLC Curriculum</a:t>
            </a:r>
          </a:p>
        </p:txBody>
      </p:sp>
      <p:sp>
        <p:nvSpPr>
          <p:cNvPr id="3" name="Content Placeholder 2"/>
          <p:cNvSpPr>
            <a:spLocks noGrp="1"/>
          </p:cNvSpPr>
          <p:nvPr>
            <p:ph idx="1"/>
          </p:nvPr>
        </p:nvSpPr>
        <p:spPr>
          <a:xfrm>
            <a:off x="304800" y="990600"/>
            <a:ext cx="8534400" cy="5715000"/>
          </a:xfrm>
        </p:spPr>
        <p:txBody>
          <a:bodyPr>
            <a:noAutofit/>
          </a:bodyPr>
          <a:lstStyle/>
          <a:p>
            <a:r>
              <a:rPr lang="en-US" sz="1000" dirty="0"/>
              <a:t> </a:t>
            </a:r>
            <a:r>
              <a:rPr lang="en-US" sz="2800" dirty="0" smtClean="0"/>
              <a:t>Course Objectives (cont.) </a:t>
            </a:r>
            <a:endParaRPr lang="en-US" sz="2800" dirty="0"/>
          </a:p>
          <a:p>
            <a:pPr lvl="1"/>
            <a:r>
              <a:rPr lang="en-US" sz="2800" dirty="0"/>
              <a:t>Upon successful completion of this course, the student will be able to:</a:t>
            </a:r>
          </a:p>
          <a:p>
            <a:pPr lvl="2"/>
            <a:r>
              <a:rPr lang="en-US" sz="2400" dirty="0"/>
              <a:t>5. Perform essential DCP clinical skills.</a:t>
            </a:r>
          </a:p>
          <a:p>
            <a:pPr lvl="2"/>
            <a:r>
              <a:rPr lang="en-US" sz="2400" dirty="0"/>
              <a:t>6. Use accurate and appropriate communication with members of the healthcare team.</a:t>
            </a:r>
          </a:p>
          <a:p>
            <a:pPr lvl="2"/>
            <a:r>
              <a:rPr lang="en-US" sz="2400" dirty="0"/>
              <a:t>7. Employ ethical and moral behaviors, and the characteristics of honesty, responsibility and caring in the provision of patient/resident/client care.</a:t>
            </a:r>
          </a:p>
          <a:p>
            <a:pPr lvl="2"/>
            <a:r>
              <a:rPr lang="en-US" sz="2400" dirty="0"/>
              <a:t>8. Identify basic tenets of self-advocacy.  </a:t>
            </a:r>
          </a:p>
          <a:p>
            <a:pPr lvl="2"/>
            <a:r>
              <a:rPr lang="en-US" sz="2400" dirty="0"/>
              <a:t>9. Carry out and follow up on patient/resident care tasks as delegated by the nurse</a:t>
            </a:r>
            <a:r>
              <a:rPr lang="en-US" sz="2400" dirty="0" smtClean="0"/>
              <a:t>.</a:t>
            </a:r>
            <a:endParaRPr lang="en-US" sz="2400" dirty="0"/>
          </a:p>
        </p:txBody>
      </p:sp>
    </p:spTree>
    <p:extLst>
      <p:ext uri="{BB962C8B-B14F-4D97-AF65-F5344CB8AC3E}">
        <p14:creationId xmlns:p14="http://schemas.microsoft.com/office/powerpoint/2010/main" val="136481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In-Depth Review of TLC Curriculum</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1000" dirty="0"/>
              <a:t> </a:t>
            </a:r>
            <a:r>
              <a:rPr lang="en-US" sz="2800" dirty="0" smtClean="0"/>
              <a:t>Evaluation Methods (On-going Evaluation): </a:t>
            </a:r>
            <a:endParaRPr lang="en-US" sz="2800" dirty="0"/>
          </a:p>
          <a:p>
            <a:pPr lvl="1"/>
            <a:r>
              <a:rPr lang="en-US" sz="2800" dirty="0" smtClean="0"/>
              <a:t>Student </a:t>
            </a:r>
            <a:r>
              <a:rPr lang="en-US" sz="2800" dirty="0"/>
              <a:t>progress will be assessed on a daily basis, and any issues will be addressed immediately. </a:t>
            </a:r>
            <a:endParaRPr lang="en-US" sz="2800" dirty="0" smtClean="0"/>
          </a:p>
          <a:p>
            <a:pPr lvl="1"/>
            <a:r>
              <a:rPr lang="en-US" sz="2800" dirty="0" smtClean="0"/>
              <a:t>The </a:t>
            </a:r>
            <a:r>
              <a:rPr lang="en-US" sz="2800" dirty="0"/>
              <a:t>student must complete two comprehensive examinations, one at the midpoint of the course, and another at the end. </a:t>
            </a:r>
            <a:endParaRPr lang="en-US" sz="2800" dirty="0" smtClean="0"/>
          </a:p>
          <a:p>
            <a:pPr lvl="1"/>
            <a:r>
              <a:rPr lang="en-US" sz="2800" dirty="0" smtClean="0"/>
              <a:t>The </a:t>
            </a:r>
            <a:r>
              <a:rPr lang="en-US" sz="2800" dirty="0"/>
              <a:t>examinations will be comprehensive and will cover all material covered in the course. </a:t>
            </a:r>
            <a:endParaRPr lang="en-US" sz="2800" dirty="0" smtClean="0"/>
          </a:p>
          <a:p>
            <a:pPr lvl="1"/>
            <a:r>
              <a:rPr lang="en-US" sz="2800" dirty="0" smtClean="0"/>
              <a:t>To </a:t>
            </a:r>
            <a:r>
              <a:rPr lang="en-US" sz="2800" dirty="0"/>
              <a:t>receive a certificate of competency, both examinations must be passed with a score of 78 % or better.</a:t>
            </a:r>
          </a:p>
        </p:txBody>
      </p:sp>
    </p:spTree>
    <p:extLst>
      <p:ext uri="{BB962C8B-B14F-4D97-AF65-F5344CB8AC3E}">
        <p14:creationId xmlns:p14="http://schemas.microsoft.com/office/powerpoint/2010/main" val="556350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In-Depth Review of TLC Curriculum</a:t>
            </a:r>
          </a:p>
        </p:txBody>
      </p:sp>
      <p:sp>
        <p:nvSpPr>
          <p:cNvPr id="3" name="Content Placeholder 2"/>
          <p:cNvSpPr>
            <a:spLocks noGrp="1"/>
          </p:cNvSpPr>
          <p:nvPr>
            <p:ph idx="1"/>
          </p:nvPr>
        </p:nvSpPr>
        <p:spPr>
          <a:xfrm>
            <a:off x="304800" y="990600"/>
            <a:ext cx="8534400" cy="5715000"/>
          </a:xfrm>
        </p:spPr>
        <p:txBody>
          <a:bodyPr>
            <a:noAutofit/>
          </a:bodyPr>
          <a:lstStyle/>
          <a:p>
            <a:r>
              <a:rPr lang="en-US" sz="1000" dirty="0"/>
              <a:t> </a:t>
            </a:r>
            <a:r>
              <a:rPr lang="en-US" sz="2800" dirty="0" smtClean="0"/>
              <a:t>Evaluation Methods (Final competencies testing): </a:t>
            </a:r>
            <a:endParaRPr lang="en-US" sz="2800" dirty="0"/>
          </a:p>
          <a:p>
            <a:pPr lvl="1"/>
            <a:r>
              <a:rPr lang="en-US" sz="2800" dirty="0"/>
              <a:t>The selected 13 performance skills have been identified in consultation with state agencies and health care providers in Arkansas. A separate performance skill checklist is provided for each of the following skills: </a:t>
            </a:r>
            <a:endParaRPr lang="en-US" sz="2800" dirty="0" smtClean="0"/>
          </a:p>
          <a:p>
            <a:pPr lvl="2"/>
            <a:r>
              <a:rPr lang="en-US" sz="2600" dirty="0"/>
              <a:t>•	Performance Skill #1 Wash hands</a:t>
            </a:r>
          </a:p>
          <a:p>
            <a:pPr lvl="2"/>
            <a:r>
              <a:rPr lang="en-US" sz="2600" dirty="0"/>
              <a:t>•	Performance Skill #2 Perform Oral Hygiene</a:t>
            </a:r>
          </a:p>
          <a:p>
            <a:pPr lvl="2"/>
            <a:r>
              <a:rPr lang="en-US" sz="2600" dirty="0"/>
              <a:t>•	Performance Skill #3 Shave a Resident</a:t>
            </a:r>
          </a:p>
          <a:p>
            <a:pPr lvl="2"/>
            <a:r>
              <a:rPr lang="en-US" sz="2600" dirty="0"/>
              <a:t>•	Performance Skill #4 Perform Nail Care</a:t>
            </a:r>
          </a:p>
          <a:p>
            <a:pPr lvl="2"/>
            <a:r>
              <a:rPr lang="en-US" sz="2600" dirty="0"/>
              <a:t>•	Performance Skill #5 Make Occupied Bed</a:t>
            </a:r>
          </a:p>
          <a:p>
            <a:pPr lvl="2"/>
            <a:r>
              <a:rPr lang="en-US" sz="2600" dirty="0"/>
              <a:t>•	Performance Skill #6 Dress a Resident</a:t>
            </a:r>
          </a:p>
          <a:p>
            <a:pPr lvl="2"/>
            <a:endParaRPr lang="en-US" sz="2600" dirty="0"/>
          </a:p>
        </p:txBody>
      </p:sp>
    </p:spTree>
    <p:extLst>
      <p:ext uri="{BB962C8B-B14F-4D97-AF65-F5344CB8AC3E}">
        <p14:creationId xmlns:p14="http://schemas.microsoft.com/office/powerpoint/2010/main" val="12252378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a:t>In-Depth Review of TLC Curriculum</a:t>
            </a:r>
          </a:p>
        </p:txBody>
      </p:sp>
      <p:sp>
        <p:nvSpPr>
          <p:cNvPr id="3" name="Content Placeholder 2"/>
          <p:cNvSpPr>
            <a:spLocks noGrp="1"/>
          </p:cNvSpPr>
          <p:nvPr>
            <p:ph idx="1"/>
          </p:nvPr>
        </p:nvSpPr>
        <p:spPr>
          <a:xfrm>
            <a:off x="304800" y="990600"/>
            <a:ext cx="8534400" cy="5715000"/>
          </a:xfrm>
        </p:spPr>
        <p:txBody>
          <a:bodyPr>
            <a:noAutofit/>
          </a:bodyPr>
          <a:lstStyle/>
          <a:p>
            <a:r>
              <a:rPr lang="en-US" sz="900" dirty="0"/>
              <a:t> </a:t>
            </a:r>
            <a:r>
              <a:rPr lang="en-US" dirty="0" smtClean="0"/>
              <a:t>Evaluation Methods (Final competencies testing, cont.): </a:t>
            </a:r>
            <a:endParaRPr lang="en-US" dirty="0"/>
          </a:p>
          <a:p>
            <a:pPr lvl="2"/>
            <a:r>
              <a:rPr lang="en-US" sz="2400" dirty="0" smtClean="0"/>
              <a:t> Performance </a:t>
            </a:r>
            <a:r>
              <a:rPr lang="en-US" sz="2400" dirty="0"/>
              <a:t>Skill #7 Transfer Resident to Wheelchair</a:t>
            </a:r>
          </a:p>
          <a:p>
            <a:pPr lvl="2"/>
            <a:r>
              <a:rPr lang="en-US" sz="2400" dirty="0"/>
              <a:t> </a:t>
            </a:r>
            <a:r>
              <a:rPr lang="en-US" sz="2400" dirty="0" smtClean="0"/>
              <a:t>Performance </a:t>
            </a:r>
            <a:r>
              <a:rPr lang="en-US" sz="2400" dirty="0"/>
              <a:t>Skill #8 Ambulate with Transfer Belt</a:t>
            </a:r>
          </a:p>
          <a:p>
            <a:pPr lvl="2"/>
            <a:r>
              <a:rPr lang="en-US" sz="2400" dirty="0"/>
              <a:t>	Performance Skill #9 Feed A Resident</a:t>
            </a:r>
          </a:p>
          <a:p>
            <a:pPr lvl="2"/>
            <a:r>
              <a:rPr lang="en-US" sz="2400" dirty="0" smtClean="0"/>
              <a:t> </a:t>
            </a:r>
            <a:r>
              <a:rPr lang="en-US" sz="2400" dirty="0"/>
              <a:t>	Performance Skill #10 Place Resident in a Side-Lying Position</a:t>
            </a:r>
          </a:p>
          <a:p>
            <a:pPr lvl="2"/>
            <a:r>
              <a:rPr lang="en-US" sz="2400" dirty="0" smtClean="0"/>
              <a:t> </a:t>
            </a:r>
            <a:r>
              <a:rPr lang="en-US" sz="2400" dirty="0"/>
              <a:t>	Performance Skill #11 Apply and Remove Personal Protective Equipment</a:t>
            </a:r>
          </a:p>
          <a:p>
            <a:pPr lvl="2"/>
            <a:r>
              <a:rPr lang="en-US" sz="2400" dirty="0" smtClean="0"/>
              <a:t> </a:t>
            </a:r>
            <a:r>
              <a:rPr lang="en-US" sz="2400" dirty="0"/>
              <a:t>	Performance Skill #12 Measure and Record Weight</a:t>
            </a:r>
          </a:p>
          <a:p>
            <a:pPr lvl="2"/>
            <a:r>
              <a:rPr lang="en-US" sz="2400" dirty="0" smtClean="0"/>
              <a:t> </a:t>
            </a:r>
            <a:r>
              <a:rPr lang="en-US" sz="2400" dirty="0"/>
              <a:t>	Performance Skill #13 Measure and Record </a:t>
            </a:r>
            <a:r>
              <a:rPr lang="en-US" sz="2400" dirty="0" smtClean="0"/>
              <a:t>Height</a:t>
            </a:r>
          </a:p>
          <a:p>
            <a:pPr lvl="1"/>
            <a:r>
              <a:rPr lang="en-US" sz="2400" dirty="0" smtClean="0"/>
              <a:t>Students must show competence in all  </a:t>
            </a:r>
            <a:r>
              <a:rPr lang="en-US" sz="2400" dirty="0"/>
              <a:t>13 </a:t>
            </a:r>
            <a:r>
              <a:rPr lang="en-US" sz="2400" dirty="0" smtClean="0"/>
              <a:t>of these performance skills in order to successfully complete the TLC Direct Care Professional training program.</a:t>
            </a:r>
            <a:endParaRPr lang="en-US" sz="2400" dirty="0"/>
          </a:p>
          <a:p>
            <a:pPr marL="640080" lvl="2" indent="0">
              <a:buNone/>
            </a:pPr>
            <a:endParaRPr lang="en-US" sz="2400" dirty="0"/>
          </a:p>
        </p:txBody>
      </p:sp>
    </p:spTree>
    <p:extLst>
      <p:ext uri="{BB962C8B-B14F-4D97-AF65-F5344CB8AC3E}">
        <p14:creationId xmlns:p14="http://schemas.microsoft.com/office/powerpoint/2010/main" val="36844726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End of Session Mastery Testing</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900" dirty="0"/>
              <a:t> </a:t>
            </a:r>
            <a:r>
              <a:rPr lang="en-US" dirty="0" smtClean="0"/>
              <a:t>Review of mastery skills from curriculum</a:t>
            </a:r>
          </a:p>
          <a:p>
            <a:r>
              <a:rPr lang="en-US" dirty="0"/>
              <a:t>Performance skills 2 – 13 have “Beginning” and “Completion” tasks as defined below. </a:t>
            </a:r>
          </a:p>
          <a:p>
            <a:r>
              <a:rPr lang="en-US" dirty="0"/>
              <a:t>BEGINNING TASKS</a:t>
            </a:r>
          </a:p>
          <a:p>
            <a:pPr lvl="1"/>
            <a:r>
              <a:rPr lang="en-US" dirty="0"/>
              <a:t>1. Wash Hands.</a:t>
            </a:r>
          </a:p>
          <a:p>
            <a:pPr lvl="1"/>
            <a:r>
              <a:rPr lang="en-US" dirty="0"/>
              <a:t>2. Assemble Equipment</a:t>
            </a:r>
          </a:p>
          <a:p>
            <a:pPr lvl="1"/>
            <a:r>
              <a:rPr lang="en-US" dirty="0"/>
              <a:t>3. Knock and pause before entering.</a:t>
            </a:r>
          </a:p>
          <a:p>
            <a:pPr lvl="1"/>
            <a:r>
              <a:rPr lang="en-US" dirty="0"/>
              <a:t>4. Introduce self and verify resident identity as appropriate.</a:t>
            </a:r>
          </a:p>
          <a:p>
            <a:pPr lvl="1"/>
            <a:r>
              <a:rPr lang="en-US" dirty="0"/>
              <a:t>5. Ask visitors to leave.</a:t>
            </a:r>
          </a:p>
          <a:p>
            <a:pPr lvl="1"/>
            <a:r>
              <a:rPr lang="en-US" dirty="0"/>
              <a:t>6. Provide privacy for the resident</a:t>
            </a:r>
          </a:p>
          <a:p>
            <a:pPr lvl="1"/>
            <a:r>
              <a:rPr lang="en-US" dirty="0"/>
              <a:t>7. Explain the procedure and answer questions</a:t>
            </a:r>
            <a:r>
              <a:rPr lang="en-US" dirty="0" smtClean="0"/>
              <a:t>.</a:t>
            </a:r>
            <a:endParaRPr lang="en-US" dirty="0"/>
          </a:p>
          <a:p>
            <a:r>
              <a:rPr lang="en-US" dirty="0"/>
              <a:t>Note: Let the resident assist as much as possible and honor preferences.</a:t>
            </a:r>
          </a:p>
          <a:p>
            <a:endParaRPr lang="en-US" sz="2400" dirty="0"/>
          </a:p>
          <a:p>
            <a:pPr marL="640080" lvl="2" indent="0">
              <a:buNone/>
            </a:pPr>
            <a:endParaRPr lang="en-US" sz="2400" dirty="0"/>
          </a:p>
        </p:txBody>
      </p:sp>
    </p:spTree>
    <p:extLst>
      <p:ext uri="{BB962C8B-B14F-4D97-AF65-F5344CB8AC3E}">
        <p14:creationId xmlns:p14="http://schemas.microsoft.com/office/powerpoint/2010/main" val="2457571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End of Session Mastery Testing</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1050" dirty="0"/>
              <a:t> </a:t>
            </a:r>
            <a:r>
              <a:rPr lang="en-US" sz="3200" dirty="0" smtClean="0"/>
              <a:t>Review of mastery skills from curriculum</a:t>
            </a:r>
          </a:p>
          <a:p>
            <a:r>
              <a:rPr lang="en-US" sz="3200" dirty="0" smtClean="0"/>
              <a:t>COMPLETION </a:t>
            </a:r>
            <a:r>
              <a:rPr lang="en-US" sz="3200" dirty="0"/>
              <a:t>TASKS</a:t>
            </a:r>
          </a:p>
          <a:p>
            <a:pPr lvl="1"/>
            <a:r>
              <a:rPr lang="en-US" sz="2800" dirty="0"/>
              <a:t>1. Position the resident comfortably.</a:t>
            </a:r>
          </a:p>
          <a:p>
            <a:pPr lvl="1"/>
            <a:r>
              <a:rPr lang="en-US" sz="2800" dirty="0"/>
              <a:t>2. Remove or discard gloves/protective equipment.</a:t>
            </a:r>
          </a:p>
          <a:p>
            <a:pPr lvl="1"/>
            <a:r>
              <a:rPr lang="en-US" sz="2800" dirty="0"/>
              <a:t>3. Wash hands.</a:t>
            </a:r>
          </a:p>
          <a:p>
            <a:pPr lvl="1"/>
            <a:r>
              <a:rPr lang="en-US" sz="2800" dirty="0"/>
              <a:t>4. Return the bed to an appropriate position.</a:t>
            </a:r>
          </a:p>
          <a:p>
            <a:pPr lvl="1"/>
            <a:r>
              <a:rPr lang="en-US" sz="2800" dirty="0"/>
              <a:t>5. Place signal cords, phone and water within reach of the resident.</a:t>
            </a:r>
          </a:p>
          <a:p>
            <a:pPr lvl="1"/>
            <a:r>
              <a:rPr lang="en-US" sz="2800" dirty="0"/>
              <a:t>6. Conduct general safety check/resident and environment.</a:t>
            </a:r>
          </a:p>
          <a:p>
            <a:pPr lvl="1"/>
            <a:r>
              <a:rPr lang="en-US" sz="2800" dirty="0"/>
              <a:t>7. Open the curtains.</a:t>
            </a:r>
          </a:p>
          <a:p>
            <a:endParaRPr lang="en-US" sz="2400" dirty="0" smtClean="0"/>
          </a:p>
          <a:p>
            <a:pPr marL="640080" lvl="2" indent="0">
              <a:buNone/>
            </a:pPr>
            <a:endParaRPr lang="en-US" sz="2400" dirty="0"/>
          </a:p>
        </p:txBody>
      </p:sp>
    </p:spTree>
    <p:extLst>
      <p:ext uri="{BB962C8B-B14F-4D97-AF65-F5344CB8AC3E}">
        <p14:creationId xmlns:p14="http://schemas.microsoft.com/office/powerpoint/2010/main" val="1500483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End of Session Mastery Testing</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1050" dirty="0"/>
              <a:t> </a:t>
            </a:r>
            <a:r>
              <a:rPr lang="en-US" sz="3200" dirty="0" smtClean="0"/>
              <a:t>Review of mastery skills from curriculum</a:t>
            </a:r>
          </a:p>
          <a:p>
            <a:r>
              <a:rPr lang="en-US" sz="3200" dirty="0" smtClean="0"/>
              <a:t>COMPLETION TASKS, cont.</a:t>
            </a:r>
            <a:endParaRPr lang="en-US" sz="3200" dirty="0"/>
          </a:p>
          <a:p>
            <a:pPr lvl="1"/>
            <a:r>
              <a:rPr lang="en-US" sz="2800" dirty="0"/>
              <a:t>8. Care for the equipment as necessary.</a:t>
            </a:r>
          </a:p>
          <a:p>
            <a:pPr lvl="1"/>
            <a:r>
              <a:rPr lang="en-US" sz="2800" dirty="0"/>
              <a:t>9. Wash hands</a:t>
            </a:r>
          </a:p>
          <a:p>
            <a:pPr lvl="1"/>
            <a:r>
              <a:rPr lang="en-US" sz="2800" dirty="0"/>
              <a:t>10. Let visitors reenter, as appropriate.</a:t>
            </a:r>
          </a:p>
          <a:p>
            <a:pPr lvl="1"/>
            <a:r>
              <a:rPr lang="en-US" sz="2800" dirty="0"/>
              <a:t>11. Report completion of task, as appropriate.</a:t>
            </a:r>
          </a:p>
          <a:p>
            <a:pPr lvl="1"/>
            <a:r>
              <a:rPr lang="en-US" sz="2800" dirty="0"/>
              <a:t>12. Document actions and </a:t>
            </a:r>
            <a:r>
              <a:rPr lang="en-US" sz="2800" dirty="0" smtClean="0"/>
              <a:t>observation</a:t>
            </a:r>
            <a:endParaRPr lang="en-US" sz="2800" dirty="0"/>
          </a:p>
          <a:p>
            <a:r>
              <a:rPr lang="en-US" sz="3200" dirty="0"/>
              <a:t>Note: Let the resident assist as much as possible and honor preferences.</a:t>
            </a:r>
          </a:p>
          <a:p>
            <a:endParaRPr lang="en-US" sz="2400" dirty="0" smtClean="0"/>
          </a:p>
          <a:p>
            <a:pPr marL="640080" lvl="2" indent="0">
              <a:buNone/>
            </a:pPr>
            <a:endParaRPr lang="en-US" sz="2400" dirty="0"/>
          </a:p>
        </p:txBody>
      </p:sp>
    </p:spTree>
    <p:extLst>
      <p:ext uri="{BB962C8B-B14F-4D97-AF65-F5344CB8AC3E}">
        <p14:creationId xmlns:p14="http://schemas.microsoft.com/office/powerpoint/2010/main" val="42061343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Job Placement and Long Term Support </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1050" dirty="0"/>
              <a:t> </a:t>
            </a:r>
            <a:r>
              <a:rPr lang="en-US" sz="2800" dirty="0"/>
              <a:t>In assisting a </a:t>
            </a:r>
            <a:r>
              <a:rPr lang="en-US" sz="2800" dirty="0" smtClean="0"/>
              <a:t>person with </a:t>
            </a:r>
            <a:r>
              <a:rPr lang="en-US" sz="2800" dirty="0"/>
              <a:t>a disability to find employment, the </a:t>
            </a:r>
            <a:r>
              <a:rPr lang="en-US" sz="2800" dirty="0" smtClean="0"/>
              <a:t>TLC staff should begin </a:t>
            </a:r>
            <a:r>
              <a:rPr lang="en-US" sz="2800" dirty="0"/>
              <a:t>by working with the individual as they would with </a:t>
            </a:r>
            <a:r>
              <a:rPr lang="en-US" sz="2800" dirty="0" smtClean="0"/>
              <a:t>anyone else. </a:t>
            </a:r>
          </a:p>
          <a:p>
            <a:pPr lvl="1"/>
            <a:r>
              <a:rPr lang="en-US" sz="2400" dirty="0" smtClean="0"/>
              <a:t>What assessment tools </a:t>
            </a:r>
            <a:r>
              <a:rPr lang="en-US" sz="2400" dirty="0"/>
              <a:t>and activities are available? </a:t>
            </a:r>
            <a:endParaRPr lang="en-US" sz="2400" dirty="0" smtClean="0"/>
          </a:p>
          <a:p>
            <a:pPr lvl="1"/>
            <a:r>
              <a:rPr lang="en-US" sz="2400" dirty="0" smtClean="0"/>
              <a:t>Does </a:t>
            </a:r>
            <a:r>
              <a:rPr lang="en-US" sz="2400" dirty="0"/>
              <a:t>the person need to work on their </a:t>
            </a:r>
            <a:r>
              <a:rPr lang="en-US" sz="2400" dirty="0" smtClean="0"/>
              <a:t>resume or </a:t>
            </a:r>
            <a:r>
              <a:rPr lang="en-US" sz="2400" dirty="0"/>
              <a:t>interview skills</a:t>
            </a:r>
            <a:r>
              <a:rPr lang="en-US" sz="2400" dirty="0" smtClean="0"/>
              <a:t>? </a:t>
            </a:r>
          </a:p>
          <a:p>
            <a:r>
              <a:rPr lang="en-US" sz="2800" dirty="0" smtClean="0"/>
              <a:t>TLC staff </a:t>
            </a:r>
            <a:r>
              <a:rPr lang="en-US" sz="2800" dirty="0"/>
              <a:t>should work with the individual to determine:</a:t>
            </a:r>
          </a:p>
          <a:p>
            <a:pPr lvl="1"/>
            <a:r>
              <a:rPr lang="en-US" sz="2400" dirty="0" smtClean="0"/>
              <a:t>the </a:t>
            </a:r>
            <a:r>
              <a:rPr lang="en-US" sz="2400" dirty="0"/>
              <a:t>types of assistance and accommodations the person will need to fully access </a:t>
            </a:r>
            <a:r>
              <a:rPr lang="en-US" sz="2400" dirty="0" smtClean="0"/>
              <a:t>and benefit </a:t>
            </a:r>
            <a:r>
              <a:rPr lang="en-US" sz="2400" dirty="0"/>
              <a:t>from </a:t>
            </a:r>
            <a:r>
              <a:rPr lang="en-US" sz="2400" dirty="0" smtClean="0"/>
              <a:t>TLC supports.</a:t>
            </a:r>
            <a:endParaRPr lang="en-US" sz="2400" dirty="0"/>
          </a:p>
          <a:p>
            <a:pPr lvl="1"/>
            <a:r>
              <a:rPr lang="en-US" sz="2400" dirty="0" smtClean="0"/>
              <a:t>the </a:t>
            </a:r>
            <a:r>
              <a:rPr lang="en-US" sz="2400" dirty="0"/>
              <a:t>additional supports and resources — beyond the typical </a:t>
            </a:r>
            <a:r>
              <a:rPr lang="en-US" sz="2400" dirty="0" smtClean="0"/>
              <a:t>job placement </a:t>
            </a:r>
            <a:r>
              <a:rPr lang="en-US" sz="2400" dirty="0"/>
              <a:t>services — </a:t>
            </a:r>
            <a:r>
              <a:rPr lang="en-US" sz="2400" dirty="0" smtClean="0"/>
              <a:t>the person </a:t>
            </a:r>
            <a:r>
              <a:rPr lang="en-US" sz="2400" dirty="0"/>
              <a:t>needs to find and keep a job.</a:t>
            </a:r>
            <a:endParaRPr lang="en-US" sz="6000" dirty="0" smtClean="0"/>
          </a:p>
          <a:p>
            <a:pPr marL="640080" lvl="2" indent="0">
              <a:buNone/>
            </a:pPr>
            <a:endParaRPr lang="en-US" sz="5400" dirty="0"/>
          </a:p>
        </p:txBody>
      </p:sp>
    </p:spTree>
    <p:extLst>
      <p:ext uri="{BB962C8B-B14F-4D97-AF65-F5344CB8AC3E}">
        <p14:creationId xmlns:p14="http://schemas.microsoft.com/office/powerpoint/2010/main" val="3157588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Job Placement and Long Term Support </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2600" dirty="0" smtClean="0"/>
              <a:t>One of the usual tasks of job placement programs involves the person-job match. The theory is that  if the individual and the job are well matched, the chance of employment success is heightened. This theory is sometimes referred to as the “satisfaction/ satisfactoriness” model. If the individual is satisfied and is a satisfactory employee, job tenure is usually the result. </a:t>
            </a:r>
          </a:p>
          <a:p>
            <a:r>
              <a:rPr lang="en-US" sz="2600" dirty="0" smtClean="0"/>
              <a:t>For TLC, this tenet of job development is, for the most part, not an issue. If our program works well, we will not have a need to locate a job that the individual finds satisfactory. Our job, then is to create relationships with the many employers who are looking for “our folks”. We have the product that they’re looking for.</a:t>
            </a:r>
            <a:endParaRPr lang="en-US" sz="6000" dirty="0" smtClean="0"/>
          </a:p>
          <a:p>
            <a:pPr marL="640080" lvl="2" indent="0">
              <a:buNone/>
            </a:pPr>
            <a:endParaRPr lang="en-US" sz="5400" dirty="0"/>
          </a:p>
        </p:txBody>
      </p:sp>
    </p:spTree>
    <p:extLst>
      <p:ext uri="{BB962C8B-B14F-4D97-AF65-F5344CB8AC3E}">
        <p14:creationId xmlns:p14="http://schemas.microsoft.com/office/powerpoint/2010/main" val="24782047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Job Placement and Long Term Support </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2600" dirty="0" smtClean="0"/>
              <a:t>Our job, then is to provide supports to the employer and to the individual to ensure that the placement is successful. </a:t>
            </a:r>
          </a:p>
          <a:p>
            <a:r>
              <a:rPr lang="en-US" sz="2600" dirty="0" smtClean="0"/>
              <a:t>Our staff members become connectors—we collaborate with the individual, the employer, and with the community to create opportunities for successful careers.</a:t>
            </a:r>
          </a:p>
          <a:p>
            <a:r>
              <a:rPr lang="en-US" sz="2600" dirty="0" smtClean="0"/>
              <a:t>For TLC, our challenge is not finding placements, but in ensuring successful placements—we will provide significant follow up supports to the individual and to the employer to make this happen. </a:t>
            </a:r>
          </a:p>
          <a:p>
            <a:pPr marL="640080" lvl="2" indent="0">
              <a:buNone/>
            </a:pPr>
            <a:endParaRPr lang="en-US" sz="5400" dirty="0"/>
          </a:p>
        </p:txBody>
      </p:sp>
    </p:spTree>
    <p:extLst>
      <p:ext uri="{BB962C8B-B14F-4D97-AF65-F5344CB8AC3E}">
        <p14:creationId xmlns:p14="http://schemas.microsoft.com/office/powerpoint/2010/main" val="3251851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Job Placement and Long Term Support </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2600" dirty="0"/>
              <a:t>TLC will incorporate one of the very basic tenets of Supported Employment into our post-training program: We are committed to job placement and follow-up. </a:t>
            </a:r>
            <a:endParaRPr lang="en-US" sz="2600" dirty="0" smtClean="0"/>
          </a:p>
          <a:p>
            <a:r>
              <a:rPr lang="en-US" sz="2600" dirty="0" smtClean="0"/>
              <a:t>Because we </a:t>
            </a:r>
            <a:r>
              <a:rPr lang="en-US" sz="2600" dirty="0"/>
              <a:t>see our role as being one of placement and then long-term follow-up, </a:t>
            </a:r>
            <a:r>
              <a:rPr lang="en-US" sz="2600" dirty="0" smtClean="0"/>
              <a:t>we're </a:t>
            </a:r>
            <a:r>
              <a:rPr lang="en-US" sz="2600" dirty="0"/>
              <a:t>willing to enter into an agreement for these long-term supports that matches the agreement that Supported Employment providers are required to adhere to--this agreement essentially locks the provider into post-placement support for as long as the individual needs it. It becomes a lifetime commitment for SE providers, and TLC will commit to that same level of support. </a:t>
            </a:r>
          </a:p>
          <a:p>
            <a:pPr marL="640080" lvl="2" indent="0">
              <a:buNone/>
            </a:pPr>
            <a:endParaRPr lang="en-US" sz="5400" dirty="0"/>
          </a:p>
        </p:txBody>
      </p:sp>
    </p:spTree>
    <p:extLst>
      <p:ext uri="{BB962C8B-B14F-4D97-AF65-F5344CB8AC3E}">
        <p14:creationId xmlns:p14="http://schemas.microsoft.com/office/powerpoint/2010/main" val="1646811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Job Placement and Long Term Support </a:t>
            </a:r>
            <a:endParaRPr lang="en-US" sz="4000" dirty="0"/>
          </a:p>
        </p:txBody>
      </p:sp>
      <p:graphicFrame>
        <p:nvGraphicFramePr>
          <p:cNvPr id="4" name="Diagram 3"/>
          <p:cNvGraphicFramePr/>
          <p:nvPr>
            <p:extLst>
              <p:ext uri="{D42A27DB-BD31-4B8C-83A1-F6EECF244321}">
                <p14:modId xmlns:p14="http://schemas.microsoft.com/office/powerpoint/2010/main" val="3987416774"/>
              </p:ext>
            </p:extLst>
          </p:nvPr>
        </p:nvGraphicFramePr>
        <p:xfrm>
          <a:off x="2406303" y="990600"/>
          <a:ext cx="7188071"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rot="20953382">
            <a:off x="3332841" y="1897231"/>
            <a:ext cx="48920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2514599" y="3251786"/>
            <a:ext cx="530803" cy="53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827781">
            <a:off x="3050696" y="5173507"/>
            <a:ext cx="500063"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3648" y="2971800"/>
            <a:ext cx="2406304" cy="1077218"/>
          </a:xfrm>
          <a:prstGeom prst="rect">
            <a:avLst/>
          </a:prstGeom>
          <a:noFill/>
        </p:spPr>
        <p:txBody>
          <a:bodyPr wrap="square" rtlCol="0">
            <a:spAutoFit/>
          </a:bodyPr>
          <a:lstStyle/>
          <a:p>
            <a:pPr algn="ctr"/>
            <a:r>
              <a:rPr lang="en-US" sz="3200" dirty="0" smtClean="0">
                <a:solidFill>
                  <a:schemeClr val="accent2">
                    <a:lumMod val="75000"/>
                  </a:schemeClr>
                </a:solidFill>
              </a:rPr>
              <a:t>Support Professional</a:t>
            </a:r>
            <a:endParaRPr lang="en-US" sz="3200" dirty="0">
              <a:solidFill>
                <a:schemeClr val="accent2">
                  <a:lumMod val="75000"/>
                </a:schemeClr>
              </a:solidFill>
            </a:endParaRPr>
          </a:p>
        </p:txBody>
      </p:sp>
      <p:sp>
        <p:nvSpPr>
          <p:cNvPr id="7" name="Left-Right Arrow 6"/>
          <p:cNvSpPr/>
          <p:nvPr/>
        </p:nvSpPr>
        <p:spPr>
          <a:xfrm>
            <a:off x="4800600" y="3727704"/>
            <a:ext cx="2209800"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Down Arrow 7"/>
          <p:cNvSpPr/>
          <p:nvPr/>
        </p:nvSpPr>
        <p:spPr>
          <a:xfrm>
            <a:off x="5652516" y="2987040"/>
            <a:ext cx="484632" cy="196596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4559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Billing and Cash Flow Issues</a:t>
            </a:r>
            <a:endParaRPr lang="en-US" sz="4000" dirty="0"/>
          </a:p>
        </p:txBody>
      </p:sp>
      <p:sp>
        <p:nvSpPr>
          <p:cNvPr id="3" name="Content Placeholder 2"/>
          <p:cNvSpPr>
            <a:spLocks noGrp="1"/>
          </p:cNvSpPr>
          <p:nvPr>
            <p:ph idx="1"/>
          </p:nvPr>
        </p:nvSpPr>
        <p:spPr>
          <a:xfrm>
            <a:off x="304800" y="914400"/>
            <a:ext cx="8534400" cy="5791200"/>
          </a:xfrm>
        </p:spPr>
        <p:txBody>
          <a:bodyPr>
            <a:noAutofit/>
          </a:bodyPr>
          <a:lstStyle/>
          <a:p>
            <a:r>
              <a:rPr lang="en-US" dirty="0" smtClean="0"/>
              <a:t>TLC </a:t>
            </a:r>
            <a:r>
              <a:rPr lang="en-US" dirty="0"/>
              <a:t>will </a:t>
            </a:r>
            <a:r>
              <a:rPr lang="en-US" dirty="0" smtClean="0"/>
              <a:t>receive referrals from Arkansas Rehabilitation Services (ARS). Payment for the class and certification program will come directly from ARS, and no fees will be charged to the individual students. The total potential per student cost is $7,750.</a:t>
            </a:r>
          </a:p>
          <a:p>
            <a:pPr lvl="1"/>
            <a:r>
              <a:rPr lang="en-US" dirty="0" smtClean="0"/>
              <a:t>The fee for the class will be $3,750 per student. </a:t>
            </a:r>
          </a:p>
          <a:p>
            <a:pPr lvl="1"/>
            <a:r>
              <a:rPr lang="en-US" dirty="0" smtClean="0"/>
              <a:t>The fee for job initial placement will be $1,000.</a:t>
            </a:r>
          </a:p>
          <a:p>
            <a:pPr lvl="1"/>
            <a:r>
              <a:rPr lang="en-US" dirty="0" smtClean="0"/>
              <a:t> Upon closure (after 90 days), a fee of  $3,000 will be paid. </a:t>
            </a:r>
          </a:p>
          <a:p>
            <a:r>
              <a:rPr lang="en-US" dirty="0" smtClean="0"/>
              <a:t>The usual ARS protocols are for services to be invoiced once per month, with payments generally taking a few more weeks to arrive. </a:t>
            </a:r>
          </a:p>
          <a:p>
            <a:r>
              <a:rPr lang="en-US" dirty="0" smtClean="0"/>
              <a:t>Because TLC is a start-up, and this expenditure of funds prior to any receipt of payments will cause us to have serious cash flow problems, we have negotiated with ARS to bill every two weeks until we are more established. </a:t>
            </a:r>
            <a:endParaRPr lang="en-US" sz="4800" dirty="0"/>
          </a:p>
        </p:txBody>
      </p:sp>
    </p:spTree>
    <p:extLst>
      <p:ext uri="{BB962C8B-B14F-4D97-AF65-F5344CB8AC3E}">
        <p14:creationId xmlns:p14="http://schemas.microsoft.com/office/powerpoint/2010/main" val="4172614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Billing and Cash Flow Issues</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2800" dirty="0" smtClean="0"/>
              <a:t>Chris and Nick are working on intake and referral forms, and Ashley has created billing invoices for our services. </a:t>
            </a:r>
          </a:p>
          <a:p>
            <a:r>
              <a:rPr lang="en-US" sz="2800" dirty="0" smtClean="0"/>
              <a:t>This is, of course, a work in progress, and changes will be made as we go forward. </a:t>
            </a:r>
          </a:p>
          <a:p>
            <a:r>
              <a:rPr lang="en-US" sz="2800" dirty="0" smtClean="0"/>
              <a:t>Billing for transportation may be negotiated separately, on an individual client basis, with each ARS counselor. The rate for this service is $7 per day per person, and we will only use it when it’s necessary and helpful. </a:t>
            </a:r>
          </a:p>
          <a:p>
            <a:endParaRPr lang="en-US" sz="4800" dirty="0"/>
          </a:p>
        </p:txBody>
      </p:sp>
    </p:spTree>
    <p:extLst>
      <p:ext uri="{BB962C8B-B14F-4D97-AF65-F5344CB8AC3E}">
        <p14:creationId xmlns:p14="http://schemas.microsoft.com/office/powerpoint/2010/main" val="4273533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914400"/>
          </a:xfrm>
        </p:spPr>
        <p:txBody>
          <a:bodyPr/>
          <a:lstStyle/>
          <a:p>
            <a:r>
              <a:rPr lang="en-US" sz="4000" dirty="0" smtClean="0"/>
              <a:t> </a:t>
            </a:r>
            <a:r>
              <a:rPr lang="en-US" sz="3600" dirty="0" smtClean="0"/>
              <a:t>Final Questions and Wrap-up</a:t>
            </a:r>
            <a:endParaRPr lang="en-US" sz="4000" dirty="0"/>
          </a:p>
        </p:txBody>
      </p:sp>
      <p:sp>
        <p:nvSpPr>
          <p:cNvPr id="3" name="Content Placeholder 2"/>
          <p:cNvSpPr>
            <a:spLocks noGrp="1"/>
          </p:cNvSpPr>
          <p:nvPr>
            <p:ph idx="1"/>
          </p:nvPr>
        </p:nvSpPr>
        <p:spPr>
          <a:xfrm>
            <a:off x="304800" y="990600"/>
            <a:ext cx="8534400" cy="5715000"/>
          </a:xfrm>
        </p:spPr>
        <p:txBody>
          <a:bodyPr>
            <a:noAutofit/>
          </a:bodyPr>
          <a:lstStyle/>
          <a:p>
            <a:r>
              <a:rPr lang="en-US" sz="4000" dirty="0" smtClean="0"/>
              <a:t>Other questions? </a:t>
            </a:r>
          </a:p>
          <a:p>
            <a:r>
              <a:rPr lang="en-US" sz="4000" dirty="0" smtClean="0"/>
              <a:t>What else do you need? </a:t>
            </a:r>
          </a:p>
          <a:p>
            <a:endParaRPr lang="en-US" sz="4000" dirty="0"/>
          </a:p>
          <a:p>
            <a:r>
              <a:rPr lang="en-US" sz="6000" dirty="0" smtClean="0"/>
              <a:t>Go forth and do good!!!</a:t>
            </a:r>
          </a:p>
          <a:p>
            <a:endParaRPr lang="en-US" sz="2800" dirty="0" smtClean="0"/>
          </a:p>
          <a:p>
            <a:endParaRPr lang="en-US" sz="4800" dirty="0"/>
          </a:p>
        </p:txBody>
      </p:sp>
    </p:spTree>
    <p:extLst>
      <p:ext uri="{BB962C8B-B14F-4D97-AF65-F5344CB8AC3E}">
        <p14:creationId xmlns:p14="http://schemas.microsoft.com/office/powerpoint/2010/main" val="15806358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4554</TotalTime>
  <Words>5263</Words>
  <Application>Microsoft Office PowerPoint</Application>
  <PresentationFormat>On-screen Show (4:3)</PresentationFormat>
  <Paragraphs>359</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Sketchbook</vt:lpstr>
      <vt:lpstr>TLC Staffing Workshop</vt:lpstr>
      <vt:lpstr>Day 1: Introductions and Opening Remarks</vt:lpstr>
      <vt:lpstr>Workshop Goals</vt:lpstr>
      <vt:lpstr>History and purpose of BBF and TLC </vt:lpstr>
      <vt:lpstr>History and purpose of BBF and TLC </vt:lpstr>
      <vt:lpstr>History and purpose of BBF and TLC </vt:lpstr>
      <vt:lpstr>History and purpose of BBF and TLC </vt:lpstr>
      <vt:lpstr>Discussion of TLC Components </vt:lpstr>
      <vt:lpstr>Discussion of TLC Components </vt:lpstr>
      <vt:lpstr>Discussion of TLC Components </vt:lpstr>
      <vt:lpstr>Discussion of State (ARS) Regulations </vt:lpstr>
      <vt:lpstr>Discussion of State (ARS) Regulations </vt:lpstr>
      <vt:lpstr>Discussion of State (ARS) Regulations </vt:lpstr>
      <vt:lpstr>Discussion of State (ARS) Regulations </vt:lpstr>
      <vt:lpstr>Discussion of State (ARS) Regulations </vt:lpstr>
      <vt:lpstr>Recruitment of Students for TLC</vt:lpstr>
      <vt:lpstr>Day 1 Wrap-up</vt:lpstr>
      <vt:lpstr>TLC Staffing Workshop</vt:lpstr>
      <vt:lpstr>Day 2</vt:lpstr>
      <vt:lpstr>Introduction to TLC Curriculum</vt:lpstr>
      <vt:lpstr>Introduction to TLC Curriculum</vt:lpstr>
      <vt:lpstr>Introduction to TLC Curriculum</vt:lpstr>
      <vt:lpstr>Introduction to TLC Curriculum</vt:lpstr>
      <vt:lpstr>Introduction to TLC Curriculum</vt:lpstr>
      <vt:lpstr>Introduction to TLC Curriculum</vt:lpstr>
      <vt:lpstr>Introduction to TLC Curriculum</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Review of Job Descriptions</vt:lpstr>
      <vt:lpstr>In-Depth Review of TLC Curriculum</vt:lpstr>
      <vt:lpstr>In-Depth Review of TLC Curriculum</vt:lpstr>
      <vt:lpstr>In-Depth Review of TLC Curriculum</vt:lpstr>
      <vt:lpstr>In-Depth Review of TLC Curriculum</vt:lpstr>
      <vt:lpstr>In-Depth Review of TLC Curriculum</vt:lpstr>
      <vt:lpstr> End of Session Mastery Testing</vt:lpstr>
      <vt:lpstr> End of Session Mastery Testing</vt:lpstr>
      <vt:lpstr> End of Session Mastery Testing</vt:lpstr>
      <vt:lpstr> Job Placement and Long Term Support </vt:lpstr>
      <vt:lpstr> Job Placement and Long Term Support </vt:lpstr>
      <vt:lpstr> Job Placement and Long Term Support </vt:lpstr>
      <vt:lpstr> Job Placement and Long Term Support </vt:lpstr>
      <vt:lpstr> Job Placement and Long Term Support </vt:lpstr>
      <vt:lpstr> Billing and Cash Flow Issues</vt:lpstr>
      <vt:lpstr> Billing and Cash Flow Issues</vt:lpstr>
      <vt:lpstr> Final Questions and Wrap-up</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TLC Staffing Workshop</dc:title>
  <dc:creator>kvire</dc:creator>
  <cp:lastModifiedBy>kvire</cp:lastModifiedBy>
  <cp:revision>49</cp:revision>
  <dcterms:created xsi:type="dcterms:W3CDTF">2018-06-25T13:39:49Z</dcterms:created>
  <dcterms:modified xsi:type="dcterms:W3CDTF">2018-07-02T18:10:11Z</dcterms:modified>
</cp:coreProperties>
</file>